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notesSlides/notesSlide1.xml" ContentType="application/vnd.openxmlformats-officedocument.presentationml.notesSlide+xml"/>
  <Override PartName="/ppt/media/image14.jpeg" ContentType="image/jpeg"/>
  <Override PartName="/ppt/notesSlides/notesSlide2.xml" ContentType="application/vnd.openxmlformats-officedocument.presentationml.notesSlide+xml"/>
  <Override PartName="/ppt/media/image15.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6.jpeg" ContentType="image/jpeg"/>
  <Override PartName="/ppt/media/image17.jpeg" ContentType="image/jpeg"/>
  <Override PartName="/ppt/notesSlides/notesSlide5.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 name="Shape 26"/>
          <p:cNvSpPr/>
          <p:nvPr>
            <p:ph type="sldImg"/>
          </p:nvPr>
        </p:nvSpPr>
        <p:spPr>
          <a:xfrm>
            <a:off x="1143000" y="685800"/>
            <a:ext cx="4572000" cy="3429000"/>
          </a:xfrm>
          <a:prstGeom prst="rect">
            <a:avLst/>
          </a:prstGeom>
        </p:spPr>
        <p:txBody>
          <a:bodyPr/>
          <a:lstStyle/>
          <a:p>
            <a:pPr/>
          </a:p>
        </p:txBody>
      </p:sp>
      <p:sp>
        <p:nvSpPr>
          <p:cNvPr id="27" name="Shape 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imes Roman"/>
      </a:defRPr>
    </a:lvl1pPr>
    <a:lvl2pPr indent="228600" latinLnBrk="0">
      <a:spcBef>
        <a:spcPts val="400"/>
      </a:spcBef>
      <a:defRPr sz="1200">
        <a:latin typeface="+mj-lt"/>
        <a:ea typeface="+mj-ea"/>
        <a:cs typeface="+mj-cs"/>
        <a:sym typeface="Times Roman"/>
      </a:defRPr>
    </a:lvl2pPr>
    <a:lvl3pPr indent="457200" latinLnBrk="0">
      <a:spcBef>
        <a:spcPts val="400"/>
      </a:spcBef>
      <a:defRPr sz="1200">
        <a:latin typeface="+mj-lt"/>
        <a:ea typeface="+mj-ea"/>
        <a:cs typeface="+mj-cs"/>
        <a:sym typeface="Times Roman"/>
      </a:defRPr>
    </a:lvl3pPr>
    <a:lvl4pPr indent="685800" latinLnBrk="0">
      <a:spcBef>
        <a:spcPts val="400"/>
      </a:spcBef>
      <a:defRPr sz="1200">
        <a:latin typeface="+mj-lt"/>
        <a:ea typeface="+mj-ea"/>
        <a:cs typeface="+mj-cs"/>
        <a:sym typeface="Times Roman"/>
      </a:defRPr>
    </a:lvl4pPr>
    <a:lvl5pPr indent="914400" latinLnBrk="0">
      <a:spcBef>
        <a:spcPts val="400"/>
      </a:spcBef>
      <a:defRPr sz="1200">
        <a:latin typeface="+mj-lt"/>
        <a:ea typeface="+mj-ea"/>
        <a:cs typeface="+mj-cs"/>
        <a:sym typeface="Times Roman"/>
      </a:defRPr>
    </a:lvl5pPr>
    <a:lvl6pPr indent="1143000" latinLnBrk="0">
      <a:spcBef>
        <a:spcPts val="400"/>
      </a:spcBef>
      <a:defRPr sz="1200">
        <a:latin typeface="+mj-lt"/>
        <a:ea typeface="+mj-ea"/>
        <a:cs typeface="+mj-cs"/>
        <a:sym typeface="Times Roman"/>
      </a:defRPr>
    </a:lvl6pPr>
    <a:lvl7pPr indent="1371600" latinLnBrk="0">
      <a:spcBef>
        <a:spcPts val="400"/>
      </a:spcBef>
      <a:defRPr sz="1200">
        <a:latin typeface="+mj-lt"/>
        <a:ea typeface="+mj-ea"/>
        <a:cs typeface="+mj-cs"/>
        <a:sym typeface="Times Roman"/>
      </a:defRPr>
    </a:lvl7pPr>
    <a:lvl8pPr indent="1600200" latinLnBrk="0">
      <a:spcBef>
        <a:spcPts val="400"/>
      </a:spcBef>
      <a:defRPr sz="1200">
        <a:latin typeface="+mj-lt"/>
        <a:ea typeface="+mj-ea"/>
        <a:cs typeface="+mj-cs"/>
        <a:sym typeface="Times Roman"/>
      </a:defRPr>
    </a:lvl8pPr>
    <a:lvl9pPr indent="1828800" latinLnBrk="0">
      <a:spcBef>
        <a:spcPts val="400"/>
      </a:spcBef>
      <a:defRPr sz="1200">
        <a:latin typeface="+mj-lt"/>
        <a:ea typeface="+mj-ea"/>
        <a:cs typeface="+mj-cs"/>
        <a:sym typeface="Times Roman"/>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spcBef>
                <a:spcPts val="500"/>
              </a:spcBef>
              <a:defRPr sz="1400"/>
            </a:pPr>
            <a:r>
              <a:t>Première question, </a:t>
            </a:r>
          </a:p>
          <a:p>
            <a:pPr>
              <a:defRPr sz="1400"/>
            </a:pPr>
          </a:p>
          <a:p>
            <a:pPr>
              <a:lnSpc>
                <a:spcPct val="95000"/>
              </a:lnSpc>
              <a:spcBef>
                <a:spcPts val="1700"/>
              </a:spcBef>
              <a:defRPr b="1" sz="2400"/>
            </a:pPr>
            <a:r>
              <a:t>Quels sont les critères définissant un outil d’aide à la décision?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spcBef>
                <a:spcPts val="500"/>
              </a:spcBef>
              <a:defRPr sz="1400"/>
            </a:pPr>
            <a:r>
              <a:t>Première question, </a:t>
            </a:r>
          </a:p>
          <a:p>
            <a:pPr>
              <a:defRPr sz="1400"/>
            </a:pPr>
          </a:p>
          <a:p>
            <a:pPr>
              <a:lnSpc>
                <a:spcPct val="95000"/>
              </a:lnSpc>
              <a:spcBef>
                <a:spcPts val="1700"/>
              </a:spcBef>
              <a:defRPr b="1" sz="2400"/>
            </a:pPr>
            <a:r>
              <a:t>Quels sont les critères définissant un outil d’aide à la décision?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spcBef>
                <a:spcPts val="1100"/>
              </a:spcBef>
              <a:defRPr sz="3200"/>
            </a:pPr>
            <a:r>
              <a:t>Thanks to studies conducted or supported by FHI and EngenderHealth, we now have excellent evidence that NSV is the best technique to expose the vas. </a:t>
            </a:r>
          </a:p>
          <a:p>
            <a:pPr>
              <a:defRPr sz="3200"/>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The other method recommended to increase the occlusive effectiveness of vasectomy is intraluminal cautery. Cautery is  either performed with an electrical device, as shown on the left upper corner of the slide, or a thermal cautery device.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Let’s first talk about fascial interpossition.There are many ways to perform fascial interposition. Fascia can be covering either the testicular end of the cut vas as illustrated on the top right of the slide. This is the technique some of you are already practicing. FI  can also be performed by covering the prostatic end of the vas placing either a metal clip or a free tie on the fascia. This is the technique usually associated with cautery.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pic>
        <p:nvPicPr>
          <p:cNvPr id="19" name="image.jpeg" descr="image.jpeg"/>
          <p:cNvPicPr>
            <a:picLocks noChangeAspect="1"/>
          </p:cNvPicPr>
          <p:nvPr/>
        </p:nvPicPr>
        <p:blipFill>
          <a:blip r:embed="rId2">
            <a:extLst/>
          </a:blip>
          <a:stretch>
            <a:fillRect/>
          </a:stretch>
        </p:blipFill>
        <p:spPr>
          <a:xfrm>
            <a:off x="0" y="0"/>
            <a:ext cx="9145588" cy="6859588"/>
          </a:xfrm>
          <a:prstGeom prst="rect">
            <a:avLst/>
          </a:prstGeom>
          <a:ln w="12700">
            <a:miter lim="400000"/>
          </a:ln>
        </p:spPr>
      </p:pic>
      <p:sp>
        <p:nvSpPr>
          <p:cNvPr id="20" name="Slide Number"/>
          <p:cNvSpPr txBox="1"/>
          <p:nvPr>
            <p:ph type="sldNum" sz="quarter" idx="2"/>
          </p:nvPr>
        </p:nvSpPr>
        <p:spPr>
          <a:xfrm>
            <a:off x="4419600" y="6356350"/>
            <a:ext cx="2133600"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image.jpeg" descr="image.jpeg"/>
          <p:cNvPicPr>
            <a:picLocks noChangeAspect="1"/>
          </p:cNvPicPr>
          <p:nvPr/>
        </p:nvPicPr>
        <p:blipFill>
          <a:blip r:embed="rId2">
            <a:extLst/>
          </a:blip>
          <a:stretch>
            <a:fillRect/>
          </a:stretch>
        </p:blipFill>
        <p:spPr>
          <a:xfrm>
            <a:off x="0" y="-1588"/>
            <a:ext cx="9145588" cy="6859588"/>
          </a:xfrm>
          <a:prstGeom prst="rect">
            <a:avLst/>
          </a:prstGeom>
          <a:ln w="12700">
            <a:miter lim="400000"/>
          </a:ln>
        </p:spPr>
      </p:pic>
      <p:sp>
        <p:nvSpPr>
          <p:cNvPr id="3" name="Slide Number"/>
          <p:cNvSpPr txBox="1"/>
          <p:nvPr>
            <p:ph type="sldNum" sz="quarter" idx="2"/>
          </p:nvPr>
        </p:nvSpPr>
        <p:spPr>
          <a:xfrm>
            <a:off x="8649781" y="5803900"/>
            <a:ext cx="265619" cy="243840"/>
          </a:xfrm>
          <a:prstGeom prst="rect">
            <a:avLst/>
          </a:prstGeom>
          <a:ln w="12700">
            <a:miter lim="400000"/>
          </a:ln>
        </p:spPr>
        <p:txBody>
          <a:bodyPr wrap="none" lIns="45719" rIns="45719">
            <a:spAutoFit/>
          </a:bodyPr>
          <a:lstStyle>
            <a:lvl1pPr algn="r">
              <a:defRPr sz="1000"/>
            </a:lvl1pPr>
          </a:lstStyle>
          <a:p>
            <a:pPr/>
            <a:fld id="{86CB4B4D-7CA3-9044-876B-883B54F8677D}" type="slidenum"/>
          </a:p>
        </p:txBody>
      </p:sp>
      <p:sp>
        <p:nvSpPr>
          <p:cNvPr id="4" name="Title Text"/>
          <p:cNvSpPr txBox="1"/>
          <p:nvPr>
            <p:ph type="title"/>
          </p:nvPr>
        </p:nvSpPr>
        <p:spPr>
          <a:xfrm>
            <a:off x="457200" y="0"/>
            <a:ext cx="8229600" cy="1417638"/>
          </a:xfrm>
          <a:prstGeom prst="rect">
            <a:avLst/>
          </a:prstGeom>
          <a:ln w="12700">
            <a:miter lim="400000"/>
          </a:ln>
          <a:extLst>
            <a:ext uri="{C572A759-6A51-4108-AA02-DFA0A04FC94B}">
              <ma14:wrappingTextBoxFlag xmlns:ma14="http://schemas.microsoft.com/office/mac/drawingml/2011/main" val="1"/>
            </a:ext>
          </a:extLst>
        </p:spPr>
        <p:txBody>
          <a:bodyPr lIns="45719" rIns="45719" anchor="b"/>
          <a:lstStyle/>
          <a:p>
            <a:pPr/>
            <a:r>
              <a:t>Title Text</a:t>
            </a:r>
          </a:p>
        </p:txBody>
      </p:sp>
      <p:sp>
        <p:nvSpPr>
          <p:cNvPr id="5"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2pPr>
      <a:lvl3pPr marL="0" marR="0" indent="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3pPr>
      <a:lvl4pPr marL="0" marR="0" indent="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4pPr>
      <a:lvl5pPr marL="0" marR="0" indent="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5pPr>
      <a:lvl6pPr marL="0" marR="0" indent="45720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6pPr>
      <a:lvl7pPr marL="0" marR="0" indent="91440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7pPr>
      <a:lvl8pPr marL="0" marR="0" indent="137160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8pPr>
      <a:lvl9pPr marL="0" marR="0" indent="1828800" algn="l" defTabSz="914400" rtl="0" latinLnBrk="0">
        <a:lnSpc>
          <a:spcPct val="100000"/>
        </a:lnSpc>
        <a:spcBef>
          <a:spcPts val="0"/>
        </a:spcBef>
        <a:spcAft>
          <a:spcPts val="0"/>
        </a:spcAft>
        <a:buClrTx/>
        <a:buSzTx/>
        <a:buFontTx/>
        <a:buNone/>
        <a:tabLst/>
        <a:defRPr b="1" baseline="0" cap="none" i="0" spc="0" strike="noStrike" sz="2400" u="none">
          <a:solidFill>
            <a:srgbClr val="CC0000"/>
          </a:solidFill>
          <a:uFillTx/>
          <a:latin typeface="Verdana"/>
          <a:ea typeface="Verdana"/>
          <a:cs typeface="Verdana"/>
          <a:sym typeface="Verdana"/>
        </a:defRPr>
      </a:lvl9pPr>
    </p:titleStyle>
    <p:bodyStyle>
      <a:lvl1pPr marL="161925" marR="0" indent="-161925"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1pPr>
      <a:lvl2pPr marL="525286" marR="0" indent="-172861"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2pPr>
      <a:lvl3pPr marL="853722" marR="0" indent="-155222"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3pPr>
      <a:lvl4pPr marL="1198033" marR="0" indent="-169333"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4pPr>
      <a:lvl5pPr marL="1526822" marR="0" indent="-155222"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5pPr>
      <a:lvl6pPr marL="1984022" marR="0" indent="-155222"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6pPr>
      <a:lvl7pPr marL="2441222" marR="0" indent="-155222"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7pPr>
      <a:lvl8pPr marL="2898422" marR="0" indent="-155222"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8pPr>
      <a:lvl9pPr marL="3355622" marR="0" indent="-155222" algn="l" defTabSz="914400" rtl="0" latinLnBrk="0">
        <a:lnSpc>
          <a:spcPct val="100000"/>
        </a:lnSpc>
        <a:spcBef>
          <a:spcPts val="400"/>
        </a:spcBef>
        <a:spcAft>
          <a:spcPts val="0"/>
        </a:spcAft>
        <a:buClrTx/>
        <a:buSzPct val="100000"/>
        <a:buFont typeface="Times Roman"/>
        <a:buChar char=""/>
        <a:tabLst/>
        <a:defRPr b="0" baseline="0" cap="none" i="0" spc="0" strike="noStrike" sz="2000" u="none">
          <a:solidFill>
            <a:srgbClr val="000000"/>
          </a:solidFill>
          <a:uFillTx/>
          <a:latin typeface="Verdana"/>
          <a:ea typeface="Verdana"/>
          <a:cs typeface="Verdana"/>
          <a:sym typeface="Verdana"/>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1pPr>
      <a:lvl2pPr marL="0" marR="0" indent="4572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2pPr>
      <a:lvl3pPr marL="0" marR="0" indent="9144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3pPr>
      <a:lvl4pPr marL="0" marR="0" indent="13716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4pPr>
      <a:lvl5pPr marL="0" marR="0" indent="182880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Verdan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eg"/><Relationship Id="rId4" Type="http://schemas.openxmlformats.org/officeDocument/2006/relationships/image" Target="../media/image21.png"/><Relationship Id="rId5" Type="http://schemas.openxmlformats.org/officeDocument/2006/relationships/image" Target="../media/image19.jpeg"/><Relationship Id="rId6" Type="http://schemas.openxmlformats.org/officeDocument/2006/relationships/image" Target="../media/image2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3.jpeg"/><Relationship Id="rId4" Type="http://schemas.openxmlformats.org/officeDocument/2006/relationships/image" Target="../media/image7.png"/><Relationship Id="rId5"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 name="La vasectomía  basada en evidencia De la investigación  a la práctica"/>
          <p:cNvSpPr txBox="1"/>
          <p:nvPr>
            <p:ph type="title" idx="4294967295"/>
          </p:nvPr>
        </p:nvSpPr>
        <p:spPr>
          <a:xfrm>
            <a:off x="755650" y="404812"/>
            <a:ext cx="5380038" cy="1790701"/>
          </a:xfrm>
          <a:prstGeom prst="rect">
            <a:avLst/>
          </a:prstGeom>
        </p:spPr>
        <p:txBody>
          <a:bodyPr lIns="0" tIns="0" rIns="0" bIns="0">
            <a:normAutofit fontScale="100000" lnSpcReduction="0"/>
          </a:bodyPr>
          <a:lstStyle/>
          <a:p>
            <a:pPr algn="r">
              <a:defRPr sz="2800"/>
            </a:pPr>
            <a:r>
              <a:t>La vasectomía </a:t>
            </a:r>
            <a:br/>
            <a:r>
              <a:t>basada en evidencia</a:t>
            </a:r>
            <a:br/>
            <a:r>
              <a:rPr i="1" sz="2400">
                <a:solidFill>
                  <a:srgbClr val="000000"/>
                </a:solidFill>
              </a:rPr>
              <a:t>De la investigación </a:t>
            </a:r>
            <a:br>
              <a:rPr i="1" sz="2400">
                <a:solidFill>
                  <a:srgbClr val="000000"/>
                </a:solidFill>
              </a:rPr>
            </a:br>
            <a:r>
              <a:rPr i="1" sz="2400">
                <a:solidFill>
                  <a:srgbClr val="000000"/>
                </a:solidFill>
              </a:rPr>
              <a:t>a la práctica</a:t>
            </a:r>
          </a:p>
        </p:txBody>
      </p:sp>
      <p:sp>
        <p:nvSpPr>
          <p:cNvPr id="30" name="La Paz, Bolivia…"/>
          <p:cNvSpPr txBox="1"/>
          <p:nvPr/>
        </p:nvSpPr>
        <p:spPr>
          <a:xfrm>
            <a:off x="441007" y="5805487"/>
            <a:ext cx="2217996"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pPr>
            <a:r>
              <a:t>La Paz, Bolivia</a:t>
            </a:r>
          </a:p>
          <a:p>
            <a:pPr>
              <a:defRPr sz="2000"/>
            </a:pPr>
            <a:r>
              <a:t>Noviembre 2021</a:t>
            </a:r>
          </a:p>
        </p:txBody>
      </p:sp>
      <p:pic>
        <p:nvPicPr>
          <p:cNvPr id="31" name="Displaying 20140424_212506.jpg" descr="Displaying 20140424_212506.jpg"/>
          <p:cNvPicPr>
            <a:picLocks noChangeAspect="1"/>
          </p:cNvPicPr>
          <p:nvPr/>
        </p:nvPicPr>
        <p:blipFill>
          <a:blip r:embed="rId2">
            <a:extLst/>
          </a:blip>
          <a:srcRect l="17248" t="0" r="18893" b="0"/>
          <a:stretch>
            <a:fillRect/>
          </a:stretch>
        </p:blipFill>
        <p:spPr>
          <a:xfrm>
            <a:off x="1763712" y="2438400"/>
            <a:ext cx="2376488" cy="2792413"/>
          </a:xfrm>
          <a:prstGeom prst="rect">
            <a:avLst/>
          </a:prstGeom>
          <a:ln w="12700">
            <a:miter lim="400000"/>
          </a:ln>
        </p:spPr>
      </p:pic>
      <p:sp>
        <p:nvSpPr>
          <p:cNvPr id="32" name="John G Curington MD…"/>
          <p:cNvSpPr txBox="1"/>
          <p:nvPr>
            <p:ph type="body" sz="quarter" idx="4294967295"/>
          </p:nvPr>
        </p:nvSpPr>
        <p:spPr>
          <a:xfrm>
            <a:off x="6156325" y="2706687"/>
            <a:ext cx="3059113" cy="2246313"/>
          </a:xfrm>
          <a:prstGeom prst="rect">
            <a:avLst/>
          </a:prstGeom>
        </p:spPr>
        <p:txBody>
          <a:bodyPr>
            <a:normAutofit fontScale="100000" lnSpcReduction="0"/>
          </a:bodyPr>
          <a:lstStyle/>
          <a:p>
            <a:pPr marL="0" indent="0">
              <a:lnSpc>
                <a:spcPts val="2100"/>
              </a:lnSpc>
              <a:spcBef>
                <a:spcPts val="0"/>
              </a:spcBef>
              <a:buSzTx/>
              <a:buNone/>
              <a:tabLst>
                <a:tab pos="381000" algn="l"/>
              </a:tabLst>
              <a:defRPr>
                <a:solidFill>
                  <a:srgbClr val="FFFFFF"/>
                </a:solidFill>
              </a:defRPr>
            </a:pPr>
            <a:r>
              <a:t>John G Curington </a:t>
            </a:r>
            <a:r>
              <a:rPr sz="1000"/>
              <a:t>MD</a:t>
            </a:r>
            <a:endParaRPr sz="1000"/>
          </a:p>
          <a:p>
            <a:pPr marL="0" indent="0">
              <a:lnSpc>
                <a:spcPts val="2100"/>
              </a:lnSpc>
              <a:spcBef>
                <a:spcPts val="0"/>
              </a:spcBef>
              <a:buSzTx/>
              <a:buNone/>
              <a:tabLst>
                <a:tab pos="381000" algn="l"/>
              </a:tabLst>
              <a:defRPr sz="1600">
                <a:solidFill>
                  <a:srgbClr val="FFFFFF"/>
                </a:solidFill>
              </a:defRPr>
            </a:pPr>
            <a:r>
              <a:t>Tampa, Florida, EE.UU. </a:t>
            </a:r>
          </a:p>
          <a:p>
            <a:pPr marL="0" indent="0">
              <a:lnSpc>
                <a:spcPts val="2100"/>
              </a:lnSpc>
              <a:spcBef>
                <a:spcPts val="0"/>
              </a:spcBef>
              <a:buSzTx/>
              <a:buNone/>
              <a:tabLst>
                <a:tab pos="381000" algn="l"/>
              </a:tabLst>
              <a:defRPr>
                <a:solidFill>
                  <a:srgbClr val="FFFFFF"/>
                </a:solidFill>
              </a:defRPr>
            </a:pPr>
          </a:p>
          <a:p>
            <a:pPr marL="0" indent="0">
              <a:lnSpc>
                <a:spcPts val="2100"/>
              </a:lnSpc>
              <a:spcBef>
                <a:spcPts val="0"/>
              </a:spcBef>
              <a:buSzTx/>
              <a:buNone/>
              <a:tabLst>
                <a:tab pos="381000" algn="l"/>
              </a:tabLst>
              <a:defRPr>
                <a:solidFill>
                  <a:srgbClr val="FFFFFF"/>
                </a:solidFill>
              </a:defRPr>
            </a:pPr>
          </a:p>
          <a:p>
            <a:pPr marL="0" indent="0">
              <a:lnSpc>
                <a:spcPts val="2100"/>
              </a:lnSpc>
              <a:spcBef>
                <a:spcPts val="0"/>
              </a:spcBef>
              <a:buSzTx/>
              <a:buNone/>
              <a:tabLst>
                <a:tab pos="381000" algn="l"/>
              </a:tabLst>
              <a:defRPr>
                <a:solidFill>
                  <a:srgbClr val="FFFFFF"/>
                </a:solidFill>
              </a:defRPr>
            </a:pPr>
            <a:r>
              <a:t>Michel Labrecque</a:t>
            </a:r>
            <a:r>
              <a:rPr sz="1800"/>
              <a:t> </a:t>
            </a:r>
            <a:r>
              <a:rPr sz="1000"/>
              <a:t>MD PhD</a:t>
            </a:r>
            <a:endParaRPr sz="1000"/>
          </a:p>
          <a:p>
            <a:pPr marL="0" indent="0">
              <a:lnSpc>
                <a:spcPts val="2100"/>
              </a:lnSpc>
              <a:spcBef>
                <a:spcPts val="0"/>
              </a:spcBef>
              <a:buSzTx/>
              <a:buNone/>
              <a:tabLst>
                <a:tab pos="381000" algn="l"/>
              </a:tabLst>
              <a:defRPr sz="1600">
                <a:solidFill>
                  <a:srgbClr val="FFFFFF"/>
                </a:solidFill>
              </a:defRPr>
            </a:pPr>
            <a:r>
              <a:t>Universidad Laval </a:t>
            </a:r>
          </a:p>
          <a:p>
            <a:pPr marL="0" indent="0">
              <a:lnSpc>
                <a:spcPts val="2100"/>
              </a:lnSpc>
              <a:spcBef>
                <a:spcPts val="0"/>
              </a:spcBef>
              <a:buSzTx/>
              <a:buNone/>
              <a:tabLst>
                <a:tab pos="381000" algn="l"/>
              </a:tabLst>
              <a:defRPr sz="1600">
                <a:solidFill>
                  <a:srgbClr val="FFFFFF"/>
                </a:solidFill>
              </a:defRPr>
            </a:pPr>
            <a:r>
              <a:t>Quebec, Canadá</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 name="Arrow"/>
          <p:cNvSpPr/>
          <p:nvPr/>
        </p:nvSpPr>
        <p:spPr>
          <a:xfrm>
            <a:off x="0" y="1628775"/>
            <a:ext cx="2411413" cy="4392613"/>
          </a:xfrm>
          <a:prstGeom prst="rightArrow">
            <a:avLst>
              <a:gd name="adj1" fmla="val 56935"/>
              <a:gd name="adj2" fmla="val 37449"/>
            </a:avLst>
          </a:prstGeom>
          <a:gradFill>
            <a:gsLst>
              <a:gs pos="0">
                <a:srgbClr val="FF9900"/>
              </a:gs>
              <a:gs pos="100000">
                <a:schemeClr val="accent1">
                  <a:alpha val="0"/>
                </a:schemeClr>
              </a:gs>
            </a:gsLst>
            <a:lin ang="16200000"/>
          </a:gradFill>
          <a:ln w="12700">
            <a:miter lim="400000"/>
          </a:ln>
        </p:spPr>
        <p:txBody>
          <a:bodyPr lIns="45719" rIns="45719" anchor="ctr"/>
          <a:lstStyle/>
          <a:p>
            <a:pPr>
              <a:defRPr sz="1800"/>
            </a:pPr>
          </a:p>
        </p:txBody>
      </p:sp>
      <p:sp>
        <p:nvSpPr>
          <p:cNvPr id="98" name="Etapa 1. Anestesia"/>
          <p:cNvSpPr txBox="1"/>
          <p:nvPr/>
        </p:nvSpPr>
        <p:spPr>
          <a:xfrm>
            <a:off x="3825557" y="2205037"/>
            <a:ext cx="3493255"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atin typeface="Arial"/>
                <a:ea typeface="Arial"/>
                <a:cs typeface="Arial"/>
                <a:sym typeface="Arial"/>
              </a:defRPr>
            </a:lvl1pPr>
          </a:lstStyle>
          <a:p>
            <a:pPr/>
            <a:r>
              <a:t>Etapa 1. Anestesia</a:t>
            </a:r>
          </a:p>
        </p:txBody>
      </p:sp>
      <p:pic>
        <p:nvPicPr>
          <p:cNvPr id="99" name="image.jpeg" descr="image.jpeg"/>
          <p:cNvPicPr>
            <a:picLocks noChangeAspect="1"/>
          </p:cNvPicPr>
          <p:nvPr/>
        </p:nvPicPr>
        <p:blipFill>
          <a:blip r:embed="rId3">
            <a:extLst/>
          </a:blip>
          <a:srcRect l="0" t="0" r="0" b="2056"/>
          <a:stretch>
            <a:fillRect/>
          </a:stretch>
        </p:blipFill>
        <p:spPr>
          <a:xfrm>
            <a:off x="4356100" y="2997200"/>
            <a:ext cx="2879725" cy="211455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4" name="Infiltración local con la mini aguja"/>
          <p:cNvSpPr txBox="1"/>
          <p:nvPr>
            <p:ph type="title" idx="4294967295"/>
          </p:nvPr>
        </p:nvSpPr>
        <p:spPr>
          <a:xfrm>
            <a:off x="1674812" y="381000"/>
            <a:ext cx="6402388" cy="762000"/>
          </a:xfrm>
          <a:prstGeom prst="rect">
            <a:avLst/>
          </a:prstGeom>
        </p:spPr>
        <p:txBody>
          <a:bodyPr>
            <a:normAutofit fontScale="100000" lnSpcReduction="0"/>
          </a:bodyPr>
          <a:lstStyle/>
          <a:p>
            <a:pPr/>
            <a:r>
              <a:t>Infiltración local con la mini aguja</a:t>
            </a:r>
          </a:p>
        </p:txBody>
      </p:sp>
      <p:sp>
        <p:nvSpPr>
          <p:cNvPr id="105" name="Aguja 30g  1”…"/>
          <p:cNvSpPr txBox="1"/>
          <p:nvPr>
            <p:ph type="body" sz="quarter" idx="4294967295"/>
          </p:nvPr>
        </p:nvSpPr>
        <p:spPr>
          <a:xfrm>
            <a:off x="1674812" y="1447800"/>
            <a:ext cx="3124201" cy="1906588"/>
          </a:xfrm>
          <a:prstGeom prst="rect">
            <a:avLst/>
          </a:prstGeom>
        </p:spPr>
        <p:txBody>
          <a:bodyPr>
            <a:normAutofit fontScale="100000" lnSpcReduction="0"/>
          </a:bodyPr>
          <a:lstStyle/>
          <a:p>
            <a:pPr marL="155447" indent="-155447" defTabSz="877823">
              <a:defRPr b="1" sz="1727"/>
            </a:pPr>
            <a:r>
              <a:t>Aguja 30g  </a:t>
            </a:r>
            <a:r>
              <a:rPr b="0"/>
              <a:t>1” </a:t>
            </a:r>
          </a:p>
          <a:p>
            <a:pPr marL="155447" indent="-155447" defTabSz="877823">
              <a:defRPr sz="1727"/>
            </a:pPr>
            <a:r>
              <a:t>Jeringa 3 cc </a:t>
            </a:r>
          </a:p>
          <a:p>
            <a:pPr marL="155447" indent="-155447" defTabSz="877823">
              <a:defRPr sz="1727"/>
            </a:pPr>
            <a:r>
              <a:t>2 cc lidocaína </a:t>
            </a:r>
          </a:p>
          <a:p>
            <a:pPr marL="155447" indent="-155447" defTabSz="877823">
              <a:defRPr sz="1727"/>
            </a:pPr>
            <a:r>
              <a:t>Infiltración de 0,5 cc directamente en y alrededor del vas</a:t>
            </a:r>
          </a:p>
        </p:txBody>
      </p:sp>
      <p:pic>
        <p:nvPicPr>
          <p:cNvPr id="106" name="DSCF0065" descr="DSCF0065"/>
          <p:cNvPicPr>
            <a:picLocks noChangeAspect="1"/>
          </p:cNvPicPr>
          <p:nvPr/>
        </p:nvPicPr>
        <p:blipFill>
          <a:blip r:embed="rId2">
            <a:extLst/>
          </a:blip>
          <a:stretch>
            <a:fillRect/>
          </a:stretch>
        </p:blipFill>
        <p:spPr>
          <a:xfrm>
            <a:off x="4951412" y="1455737"/>
            <a:ext cx="3125788" cy="2179638"/>
          </a:xfrm>
          <a:prstGeom prst="rect">
            <a:avLst/>
          </a:prstGeom>
          <a:ln w="12700">
            <a:miter lim="400000"/>
          </a:ln>
        </p:spPr>
      </p:pic>
      <p:sp>
        <p:nvSpPr>
          <p:cNvPr id="107" name="Shih, Labrecque et al, J Urol 2010"/>
          <p:cNvSpPr txBox="1"/>
          <p:nvPr/>
        </p:nvSpPr>
        <p:spPr>
          <a:xfrm>
            <a:off x="4112895" y="5986462"/>
            <a:ext cx="4457239"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pPr/>
            <a:r>
              <a:t>Shih, Labrecque et al, J Urol 2010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 name="Inyector a presión (sin aguja)"/>
          <p:cNvSpPr txBox="1"/>
          <p:nvPr>
            <p:ph type="title" idx="4294967295"/>
          </p:nvPr>
        </p:nvSpPr>
        <p:spPr>
          <a:xfrm>
            <a:off x="1331912" y="404812"/>
            <a:ext cx="6402388" cy="762001"/>
          </a:xfrm>
          <a:prstGeom prst="rect">
            <a:avLst/>
          </a:prstGeom>
        </p:spPr>
        <p:txBody>
          <a:bodyPr>
            <a:normAutofit fontScale="100000" lnSpcReduction="0"/>
          </a:bodyPr>
          <a:lstStyle/>
          <a:p>
            <a:pPr/>
            <a:r>
              <a:t>Inyector a presión (sin aguja)</a:t>
            </a:r>
          </a:p>
        </p:txBody>
      </p:sp>
      <p:pic>
        <p:nvPicPr>
          <p:cNvPr id="111" name="image.png" descr="image.png"/>
          <p:cNvPicPr>
            <a:picLocks noChangeAspect="1"/>
          </p:cNvPicPr>
          <p:nvPr/>
        </p:nvPicPr>
        <p:blipFill>
          <a:blip r:embed="rId2">
            <a:extLst/>
          </a:blip>
          <a:stretch>
            <a:fillRect/>
          </a:stretch>
        </p:blipFill>
        <p:spPr>
          <a:xfrm>
            <a:off x="2268537" y="1628775"/>
            <a:ext cx="4554538" cy="34115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4" name="Inyector a presión (sin aguja)"/>
          <p:cNvSpPr txBox="1"/>
          <p:nvPr>
            <p:ph type="title" idx="4294967295"/>
          </p:nvPr>
        </p:nvSpPr>
        <p:spPr>
          <a:xfrm>
            <a:off x="1331912" y="404812"/>
            <a:ext cx="6402388" cy="762001"/>
          </a:xfrm>
          <a:prstGeom prst="rect">
            <a:avLst/>
          </a:prstGeom>
        </p:spPr>
        <p:txBody>
          <a:bodyPr>
            <a:normAutofit fontScale="100000" lnSpcReduction="0"/>
          </a:bodyPr>
          <a:lstStyle/>
          <a:p>
            <a:pPr/>
            <a:r>
              <a:t>Inyector a presión (sin aguja)</a:t>
            </a:r>
          </a:p>
        </p:txBody>
      </p:sp>
      <p:pic>
        <p:nvPicPr>
          <p:cNvPr id="115" name="image.png" descr="image.png"/>
          <p:cNvPicPr>
            <a:picLocks noChangeAspect="1"/>
          </p:cNvPicPr>
          <p:nvPr/>
        </p:nvPicPr>
        <p:blipFill>
          <a:blip r:embed="rId2">
            <a:extLst/>
          </a:blip>
          <a:srcRect l="1689" t="0" r="2117" b="3471"/>
          <a:stretch>
            <a:fillRect/>
          </a:stretch>
        </p:blipFill>
        <p:spPr>
          <a:xfrm>
            <a:off x="1187450" y="1484312"/>
            <a:ext cx="6697663" cy="3762376"/>
          </a:xfrm>
          <a:prstGeom prst="rect">
            <a:avLst/>
          </a:prstGeom>
          <a:ln w="12700">
            <a:miter lim="400000"/>
          </a:ln>
        </p:spPr>
      </p:pic>
      <p:pic>
        <p:nvPicPr>
          <p:cNvPr id="116" name="image.png" descr="image.png"/>
          <p:cNvPicPr>
            <a:picLocks noChangeAspect="1"/>
          </p:cNvPicPr>
          <p:nvPr/>
        </p:nvPicPr>
        <p:blipFill>
          <a:blip r:embed="rId3">
            <a:extLst/>
          </a:blip>
          <a:stretch>
            <a:fillRect/>
          </a:stretch>
        </p:blipFill>
        <p:spPr>
          <a:xfrm>
            <a:off x="5403850" y="1484312"/>
            <a:ext cx="2814638" cy="373856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9" name="¡Una buena herramienta de marketing !"/>
          <p:cNvSpPr txBox="1"/>
          <p:nvPr>
            <p:ph type="title" idx="4294967295"/>
          </p:nvPr>
        </p:nvSpPr>
        <p:spPr>
          <a:xfrm>
            <a:off x="1331912" y="381000"/>
            <a:ext cx="7056438" cy="762000"/>
          </a:xfrm>
          <a:prstGeom prst="rect">
            <a:avLst/>
          </a:prstGeom>
        </p:spPr>
        <p:txBody>
          <a:bodyPr>
            <a:normAutofit fontScale="100000" lnSpcReduction="0"/>
          </a:bodyPr>
          <a:lstStyle/>
          <a:p>
            <a:pPr/>
            <a:r>
              <a:t>¡Una buena herramienta de marketing</a:t>
            </a:r>
            <a:r>
              <a:t> </a:t>
            </a:r>
            <a:r>
              <a:rPr sz="2800"/>
              <a:t>!</a:t>
            </a:r>
          </a:p>
        </p:txBody>
      </p:sp>
      <p:pic>
        <p:nvPicPr>
          <p:cNvPr id="120" name="image.png" descr="image.png"/>
          <p:cNvPicPr>
            <a:picLocks noChangeAspect="1"/>
          </p:cNvPicPr>
          <p:nvPr/>
        </p:nvPicPr>
        <p:blipFill>
          <a:blip r:embed="rId2">
            <a:extLst/>
          </a:blip>
          <a:srcRect l="13154" t="1721" r="12710" b="32846"/>
          <a:stretch>
            <a:fillRect/>
          </a:stretch>
        </p:blipFill>
        <p:spPr>
          <a:xfrm>
            <a:off x="971550" y="1335087"/>
            <a:ext cx="7488238" cy="4038601"/>
          </a:xfrm>
          <a:prstGeom prst="rect">
            <a:avLst/>
          </a:prstGeom>
          <a:ln w="12700">
            <a:miter lim="400000"/>
          </a:ln>
        </p:spPr>
      </p:pic>
      <p:sp>
        <p:nvSpPr>
          <p:cNvPr id="121" name="Oval"/>
          <p:cNvSpPr/>
          <p:nvPr/>
        </p:nvSpPr>
        <p:spPr>
          <a:xfrm>
            <a:off x="2987675" y="1989137"/>
            <a:ext cx="2305050" cy="576263"/>
          </a:xfrm>
          <a:prstGeom prst="ellipse">
            <a:avLst/>
          </a:prstGeom>
          <a:ln w="57150">
            <a:solidFill>
              <a:srgbClr val="FFFFFF"/>
            </a:solidFill>
          </a:ln>
        </p:spPr>
        <p:txBody>
          <a:bodyPr lIns="45719" rIns="45719"/>
          <a:lstStyle/>
          <a:p>
            <a:pPr>
              <a:defRPr sz="1800"/>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 name="Dolor según la técnica de anestesia"/>
          <p:cNvSpPr txBox="1"/>
          <p:nvPr>
            <p:ph type="title" idx="4294967295"/>
          </p:nvPr>
        </p:nvSpPr>
        <p:spPr>
          <a:xfrm>
            <a:off x="1403350" y="381000"/>
            <a:ext cx="7056438" cy="762000"/>
          </a:xfrm>
          <a:prstGeom prst="rect">
            <a:avLst/>
          </a:prstGeom>
        </p:spPr>
        <p:txBody>
          <a:bodyPr>
            <a:normAutofit fontScale="100000" lnSpcReduction="0"/>
          </a:bodyPr>
          <a:lstStyle/>
          <a:p>
            <a:pPr/>
            <a:r>
              <a:t>Dolor según la técnica de anestesia</a:t>
            </a:r>
          </a:p>
        </p:txBody>
      </p:sp>
      <p:graphicFrame>
        <p:nvGraphicFramePr>
          <p:cNvPr id="125" name="Table"/>
          <p:cNvGraphicFramePr/>
          <p:nvPr/>
        </p:nvGraphicFramePr>
        <p:xfrm>
          <a:off x="1187450" y="1628775"/>
          <a:ext cx="7488238" cy="383222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376487"/>
                <a:gridCol w="1439862"/>
                <a:gridCol w="1657350"/>
                <a:gridCol w="2014537"/>
              </a:tblGrid>
              <a:tr h="431800">
                <a:tc>
                  <a:txBody>
                    <a:bodyPr/>
                    <a:lstStyle/>
                    <a:p>
                      <a:pPr marL="161925" indent="-161925" algn="l">
                        <a:defRPr sz="1800"/>
                      </a:pPr>
                      <a:r>
                        <a:rPr b="1"/>
                        <a:t>Técnica</a:t>
                      </a:r>
                    </a:p>
                  </a:txBody>
                  <a:tcPr marL="45712" marR="45712" marT="45712" marB="45712" anchor="t" anchorCtr="0" horzOverflow="overflow">
                    <a:lnL w="12700">
                      <a:miter lim="400000"/>
                    </a:lnL>
                    <a:lnR w="12700">
                      <a:miter lim="400000"/>
                    </a:lnR>
                    <a:lnT w="12700">
                      <a:solidFill>
                        <a:srgbClr val="000000"/>
                      </a:solidFill>
                    </a:lnT>
                    <a:lnB w="12700">
                      <a:miter lim="400000"/>
                    </a:lnB>
                    <a:solidFill>
                      <a:srgbClr val="FFFFFF"/>
                    </a:solidFill>
                  </a:tcPr>
                </a:tc>
                <a:tc gridSpan="3">
                  <a:txBody>
                    <a:bodyPr/>
                    <a:lstStyle/>
                    <a:p>
                      <a:pPr marL="161925" indent="-161925" algn="ctr">
                        <a:defRPr sz="1800"/>
                      </a:pPr>
                      <a:r>
                        <a:rPr b="1"/>
                        <a:t>Promedio del dolor (/10)</a:t>
                      </a:r>
                    </a:p>
                  </a:txBody>
                  <a:tcPr marL="45712" marR="45712" marT="45712" marB="45712" anchor="t" anchorCtr="0" horzOverflow="overflow">
                    <a:lnL w="12700">
                      <a:miter lim="400000"/>
                    </a:lnL>
                    <a:lnR w="12700">
                      <a:miter lim="400000"/>
                    </a:lnR>
                    <a:lnT w="12700">
                      <a:solidFill>
                        <a:srgbClr val="000000"/>
                      </a:solidFill>
                    </a:lnT>
                    <a:lnB w="12700">
                      <a:miter lim="400000"/>
                    </a:lnB>
                    <a:solidFill>
                      <a:srgbClr val="FFFFFF"/>
                    </a:solidFill>
                  </a:tcPr>
                </a:tc>
                <a:tc hMerge="1">
                  <a:tcPr/>
                </a:tc>
                <a:tc hMerge="1">
                  <a:tcPr/>
                </a:tc>
              </a:tr>
              <a:tr h="365125">
                <a:tc>
                  <a:txBody>
                    <a:bodyPr/>
                    <a:lstStyle/>
                    <a:p>
                      <a:pPr marL="161925" indent="-161925" algn="l">
                        <a:defRPr b="1" sz="1800"/>
                      </a:pPr>
                    </a:p>
                  </a:txBody>
                  <a:tcPr marL="45712" marR="45712" marT="45712" marB="45712"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marL="161925" indent="-161925" algn="l">
                        <a:defRPr sz="1800"/>
                      </a:pPr>
                      <a:r>
                        <a:rPr b="1"/>
                        <a:t>Esperado</a:t>
                      </a:r>
                    </a:p>
                  </a:txBody>
                  <a:tcPr marL="45712" marR="45712" marT="45712" marB="45712"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marL="161925" indent="-161925" algn="ctr">
                        <a:defRPr sz="1800"/>
                      </a:pPr>
                      <a:r>
                        <a:rPr b="1"/>
                        <a:t>Anestesia </a:t>
                      </a:r>
                    </a:p>
                  </a:txBody>
                  <a:tcPr marL="45712" marR="45712" marT="45712" marB="45712"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marL="161925" indent="-161925" algn="ctr">
                        <a:defRPr sz="1800"/>
                      </a:pPr>
                      <a:r>
                        <a:rPr b="1"/>
                        <a:t>Vasectomía</a:t>
                      </a:r>
                    </a:p>
                  </a:txBody>
                  <a:tcPr marL="45712" marR="45712" marT="45712" marB="45712" anchor="t" anchorCtr="0" horzOverflow="overflow">
                    <a:lnL w="12700">
                      <a:miter lim="400000"/>
                    </a:lnL>
                    <a:lnR w="12700">
                      <a:miter lim="400000"/>
                    </a:lnR>
                    <a:lnT w="12700">
                      <a:miter lim="400000"/>
                    </a:lnT>
                    <a:lnB w="12700">
                      <a:solidFill>
                        <a:srgbClr val="000000"/>
                      </a:solidFill>
                    </a:lnB>
                    <a:solidFill>
                      <a:srgbClr val="FFFFFF"/>
                    </a:solidFill>
                  </a:tcPr>
                </a:tc>
              </a:tr>
              <a:tr h="931862">
                <a:tc>
                  <a:txBody>
                    <a:bodyPr/>
                    <a:lstStyle/>
                    <a:p>
                      <a:pPr marL="161925" indent="-161925" algn="l">
                        <a:defRPr b="1" sz="1800"/>
                      </a:pPr>
                      <a:r>
                        <a:t>Bloqueo </a:t>
                      </a:r>
                    </a:p>
                    <a:p>
                      <a:pPr marL="161925" indent="-161925" algn="l">
                        <a:defRPr i="1" sz="1800"/>
                      </a:pPr>
                      <a:r>
                        <a:t>White 2007</a:t>
                      </a:r>
                    </a:p>
                    <a:p>
                      <a:pPr marL="161925" indent="-161925" algn="l">
                        <a:defRPr i="1" sz="1800"/>
                      </a:pPr>
                      <a:r>
                        <a:t>Aggarwal 2009</a:t>
                      </a:r>
                    </a:p>
                  </a:txBody>
                  <a:tcPr marL="45712" marR="45712" marT="45712" marB="45712" anchor="t" anchorCtr="0" horzOverflow="overflow">
                    <a:lnL w="12700">
                      <a:miter lim="400000"/>
                    </a:lnL>
                    <a:lnR w="12700">
                      <a:miter lim="400000"/>
                    </a:lnR>
                    <a:lnT w="12700">
                      <a:solidFill>
                        <a:srgbClr val="000000"/>
                      </a:solidFill>
                    </a:lnT>
                    <a:lnB w="12700">
                      <a:miter lim="400000"/>
                    </a:lnB>
                    <a:solidFill>
                      <a:srgbClr val="FFFFFF"/>
                    </a:solidFill>
                  </a:tcPr>
                </a:tc>
                <a:tc>
                  <a:txBody>
                    <a:bodyPr/>
                    <a:lstStyle/>
                    <a:p>
                      <a:pPr marL="161925" indent="-161925" algn="l">
                        <a:defRPr b="1" sz="1800"/>
                      </a:pPr>
                    </a:p>
                  </a:txBody>
                  <a:tcPr marL="45712" marR="45712" marT="45712" marB="45712" anchor="t" anchorCtr="0" horzOverflow="overflow">
                    <a:lnL w="12700">
                      <a:miter lim="400000"/>
                    </a:lnL>
                    <a:lnR w="12700">
                      <a:miter lim="400000"/>
                    </a:lnR>
                    <a:lnT w="12700">
                      <a:solidFill>
                        <a:srgbClr val="000000"/>
                      </a:solidFill>
                    </a:lnT>
                    <a:lnB w="12700">
                      <a:miter lim="400000"/>
                    </a:lnB>
                    <a:solidFill>
                      <a:srgbClr val="FFFFFF"/>
                    </a:solidFill>
                  </a:tcPr>
                </a:tc>
                <a:tc>
                  <a:txBody>
                    <a:bodyPr/>
                    <a:lstStyle/>
                    <a:p>
                      <a:pPr marL="161925" indent="-161925" algn="l">
                        <a:defRPr sz="1800"/>
                      </a:pPr>
                    </a:p>
                    <a:p>
                      <a:pPr marL="161925" indent="-161925" algn="ctr">
                        <a:defRPr sz="1800"/>
                      </a:pPr>
                      <a:r>
                        <a:t>2,1</a:t>
                      </a:r>
                    </a:p>
                    <a:p>
                      <a:pPr marL="161925" indent="-161925" algn="ctr">
                        <a:defRPr sz="1800"/>
                      </a:pPr>
                      <a:r>
                        <a:t>3,3</a:t>
                      </a:r>
                    </a:p>
                  </a:txBody>
                  <a:tcPr marL="45712" marR="45712" marT="45712" marB="45712" anchor="t" anchorCtr="0" horzOverflow="overflow">
                    <a:lnL w="12700">
                      <a:miter lim="400000"/>
                    </a:lnL>
                    <a:lnR w="12700">
                      <a:miter lim="400000"/>
                    </a:lnR>
                    <a:lnT w="12700">
                      <a:solidFill>
                        <a:srgbClr val="000000"/>
                      </a:solidFill>
                    </a:lnT>
                    <a:lnB w="12700">
                      <a:miter lim="400000"/>
                    </a:lnB>
                    <a:solidFill>
                      <a:srgbClr val="FFFFFF"/>
                    </a:solidFill>
                  </a:tcPr>
                </a:tc>
                <a:tc>
                  <a:txBody>
                    <a:bodyPr/>
                    <a:lstStyle/>
                    <a:p>
                      <a:pPr marL="161925" indent="-161925" algn="ctr">
                        <a:defRPr sz="1800"/>
                      </a:pPr>
                    </a:p>
                    <a:p>
                      <a:pPr marL="161925" indent="-161925" algn="ctr">
                        <a:defRPr sz="1800"/>
                      </a:pPr>
                      <a:r>
                        <a:t>1,9</a:t>
                      </a:r>
                    </a:p>
                    <a:p>
                      <a:pPr marL="161925" indent="-161925" algn="ctr">
                        <a:defRPr sz="1800"/>
                      </a:pPr>
                      <a:r>
                        <a:t>2,7</a:t>
                      </a:r>
                    </a:p>
                  </a:txBody>
                  <a:tcPr marL="45712" marR="45712" marT="45712" marB="45712" anchor="t" anchorCtr="0" horzOverflow="overflow">
                    <a:lnL w="12700">
                      <a:miter lim="400000"/>
                    </a:lnL>
                    <a:lnR w="12700">
                      <a:miter lim="400000"/>
                    </a:lnR>
                    <a:lnT w="12700">
                      <a:solidFill>
                        <a:srgbClr val="000000"/>
                      </a:solidFill>
                    </a:lnT>
                    <a:lnB w="12700">
                      <a:miter lim="400000"/>
                    </a:lnB>
                    <a:solidFill>
                      <a:srgbClr val="FFFFFF"/>
                    </a:solidFill>
                  </a:tcPr>
                </a:tc>
              </a:tr>
              <a:tr h="914400">
                <a:tc>
                  <a:txBody>
                    <a:bodyPr/>
                    <a:lstStyle/>
                    <a:p>
                      <a:pPr marL="161925" indent="-161925" algn="l">
                        <a:defRPr b="1" sz="1800"/>
                      </a:pPr>
                      <a:r>
                        <a:t>Mini-aguja</a:t>
                      </a:r>
                    </a:p>
                    <a:p>
                      <a:pPr marL="161925" indent="-161925" algn="l">
                        <a:defRPr i="1" sz="1800"/>
                      </a:pPr>
                      <a:r>
                        <a:t>Shih, Labrecque 2010</a:t>
                      </a:r>
                      <a:r>
                        <a:rPr b="1" i="0"/>
                        <a:t>  </a:t>
                      </a:r>
                    </a:p>
                  </a:txBody>
                  <a:tcPr marL="45712" marR="45712" marT="45712" marB="45712" anchor="t" anchorCtr="0" horzOverflow="overflow">
                    <a:lnL w="12700">
                      <a:miter lim="400000"/>
                    </a:lnL>
                    <a:lnR w="12700">
                      <a:miter lim="400000"/>
                    </a:lnR>
                    <a:lnT w="12700">
                      <a:miter lim="400000"/>
                    </a:lnT>
                    <a:lnB w="12700">
                      <a:miter lim="400000"/>
                    </a:lnB>
                    <a:solidFill>
                      <a:srgbClr val="FFFFFF"/>
                    </a:solidFill>
                  </a:tcPr>
                </a:tc>
                <a:tc>
                  <a:txBody>
                    <a:bodyPr/>
                    <a:lstStyle/>
                    <a:p>
                      <a:pPr marL="161925" indent="-161925" algn="ctr">
                        <a:defRPr b="1" sz="1800"/>
                      </a:pPr>
                    </a:p>
                    <a:p>
                      <a:pPr marL="161925" indent="-161925" algn="ctr">
                        <a:defRPr b="1" sz="1800"/>
                      </a:pPr>
                      <a:r>
                        <a:t>3,1</a:t>
                      </a:r>
                    </a:p>
                  </a:txBody>
                  <a:tcPr marL="45712" marR="45712" marT="45712" marB="45712" anchor="t" anchorCtr="0" horzOverflow="overflow">
                    <a:lnL w="12700">
                      <a:miter lim="400000"/>
                    </a:lnL>
                    <a:lnR w="12700">
                      <a:miter lim="400000"/>
                    </a:lnR>
                    <a:lnT w="12700">
                      <a:miter lim="400000"/>
                    </a:lnT>
                    <a:lnB w="12700">
                      <a:miter lim="400000"/>
                    </a:lnB>
                    <a:solidFill>
                      <a:srgbClr val="FFFFFF"/>
                    </a:solidFill>
                  </a:tcPr>
                </a:tc>
                <a:tc>
                  <a:txBody>
                    <a:bodyPr/>
                    <a:lstStyle/>
                    <a:p>
                      <a:pPr marL="161925" indent="-161925" algn="ctr">
                        <a:defRPr sz="1800"/>
                      </a:pPr>
                    </a:p>
                    <a:p>
                      <a:pPr marL="161925" indent="-161925" algn="ctr">
                        <a:defRPr b="1" sz="1800"/>
                      </a:pPr>
                      <a:r>
                        <a:t>1,5</a:t>
                      </a:r>
                    </a:p>
                  </a:txBody>
                  <a:tcPr marL="45712" marR="45712" marT="45712" marB="45712" anchor="t" anchorCtr="0" horzOverflow="overflow">
                    <a:lnL w="12700">
                      <a:miter lim="400000"/>
                    </a:lnL>
                    <a:lnR w="12700">
                      <a:miter lim="400000"/>
                    </a:lnR>
                    <a:lnT w="12700">
                      <a:miter lim="400000"/>
                    </a:lnT>
                    <a:lnB w="12700">
                      <a:miter lim="400000"/>
                    </a:lnB>
                    <a:solidFill>
                      <a:srgbClr val="FFFFFF"/>
                    </a:solidFill>
                  </a:tcPr>
                </a:tc>
                <a:tc>
                  <a:txBody>
                    <a:bodyPr/>
                    <a:lstStyle/>
                    <a:p>
                      <a:pPr marL="161925" indent="-161925" algn="ctr">
                        <a:defRPr sz="1800"/>
                      </a:pPr>
                    </a:p>
                    <a:p>
                      <a:pPr marL="161925" indent="-161925" algn="ctr">
                        <a:defRPr b="1" sz="1800"/>
                      </a:pPr>
                      <a:r>
                        <a:t>0,6</a:t>
                      </a:r>
                    </a:p>
                  </a:txBody>
                  <a:tcPr marL="45712" marR="45712" marT="45712" marB="45712" anchor="t" anchorCtr="0" horzOverflow="overflow">
                    <a:lnL w="12700">
                      <a:miter lim="400000"/>
                    </a:lnL>
                    <a:lnR w="12700">
                      <a:miter lim="400000"/>
                    </a:lnR>
                    <a:lnT w="12700">
                      <a:miter lim="400000"/>
                    </a:lnT>
                    <a:lnB w="12700">
                      <a:miter lim="400000"/>
                    </a:lnB>
                    <a:solidFill>
                      <a:srgbClr val="FFFFFF"/>
                    </a:solidFill>
                  </a:tcPr>
                </a:tc>
              </a:tr>
              <a:tr h="1189037">
                <a:tc>
                  <a:txBody>
                    <a:bodyPr/>
                    <a:lstStyle/>
                    <a:p>
                      <a:pPr marL="161925" indent="-161925" algn="l">
                        <a:defRPr b="1" sz="1800"/>
                      </a:pPr>
                      <a:r>
                        <a:t>Sin aguja </a:t>
                      </a:r>
                    </a:p>
                    <a:p>
                      <a:pPr marL="161925" indent="-161925" algn="l">
                        <a:defRPr i="1" sz="1800"/>
                      </a:pPr>
                      <a:r>
                        <a:t>Weiss 2005</a:t>
                      </a:r>
                    </a:p>
                    <a:p>
                      <a:pPr marL="161925" indent="-161925" algn="l">
                        <a:defRPr i="1" sz="1800"/>
                      </a:pPr>
                      <a:r>
                        <a:t>White 2007</a:t>
                      </a:r>
                    </a:p>
                    <a:p>
                      <a:pPr marL="161925" indent="-161925" algn="l">
                        <a:defRPr i="1" sz="1800"/>
                      </a:pPr>
                      <a:r>
                        <a:t>Aggarwal 2009</a:t>
                      </a:r>
                    </a:p>
                  </a:txBody>
                  <a:tcPr marL="45712" marR="45712" marT="45712" marB="45712"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marL="161925" indent="-161925" algn="l">
                        <a:defRPr i="1" sz="1800"/>
                      </a:pPr>
                    </a:p>
                  </a:txBody>
                  <a:tcPr marL="45712" marR="45712" marT="45712" marB="45712"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marL="161925" indent="-161925" algn="ctr">
                        <a:defRPr sz="1800"/>
                      </a:pPr>
                    </a:p>
                    <a:p>
                      <a:pPr marL="161925" indent="-161925" algn="ctr">
                        <a:defRPr b="1" sz="1800"/>
                      </a:pPr>
                      <a:r>
                        <a:t>1,7</a:t>
                      </a:r>
                    </a:p>
                    <a:p>
                      <a:pPr marL="161925" indent="-161925" algn="ctr">
                        <a:defRPr sz="1800"/>
                      </a:pPr>
                      <a:r>
                        <a:t>1,6</a:t>
                      </a:r>
                    </a:p>
                    <a:p>
                      <a:pPr marL="161925" indent="-161925" algn="ctr">
                        <a:defRPr sz="1800"/>
                      </a:pPr>
                      <a:r>
                        <a:t>2,2</a:t>
                      </a:r>
                    </a:p>
                  </a:txBody>
                  <a:tcPr marL="45712" marR="45712" marT="45712" marB="45712"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marL="161925" indent="-161925" algn="ctr">
                        <a:defRPr sz="1800"/>
                      </a:pPr>
                    </a:p>
                    <a:p>
                      <a:pPr marL="161925" indent="-161925" algn="ctr">
                        <a:defRPr b="1" sz="1800"/>
                      </a:pPr>
                      <a:r>
                        <a:t>0,7</a:t>
                      </a:r>
                    </a:p>
                    <a:p>
                      <a:pPr marL="161925" indent="-161925" algn="ctr">
                        <a:defRPr sz="1800"/>
                      </a:pPr>
                      <a:r>
                        <a:t>1,7</a:t>
                      </a:r>
                    </a:p>
                    <a:p>
                      <a:pPr marL="161925" indent="-161925" algn="ctr">
                        <a:defRPr sz="1800"/>
                      </a:pPr>
                      <a:r>
                        <a:t>2,1</a:t>
                      </a:r>
                    </a:p>
                  </a:txBody>
                  <a:tcPr marL="45712" marR="45712" marT="45712" marB="45712" anchor="t" anchorCtr="0" horzOverflow="overflow">
                    <a:lnL w="12700">
                      <a:miter lim="400000"/>
                    </a:lnL>
                    <a:lnR w="12700">
                      <a:miter lim="400000"/>
                    </a:lnR>
                    <a:lnT w="12700">
                      <a:miter lim="400000"/>
                    </a:lnT>
                    <a:lnB w="12700">
                      <a:solidFill>
                        <a:srgbClr val="000000"/>
                      </a:solidFill>
                    </a:lnB>
                    <a:solidFill>
                      <a:srgbClr val="FFFFFF"/>
                    </a:solidFill>
                  </a:tcPr>
                </a:tc>
              </a:tr>
            </a:tbl>
          </a:graphicData>
        </a:graphic>
      </p:graphicFrame>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 name="Etapa 1. anestesia – resumen"/>
          <p:cNvSpPr txBox="1"/>
          <p:nvPr>
            <p:ph type="title" idx="4294967295"/>
          </p:nvPr>
        </p:nvSpPr>
        <p:spPr>
          <a:xfrm>
            <a:off x="1674812" y="381000"/>
            <a:ext cx="6402388" cy="762000"/>
          </a:xfrm>
          <a:prstGeom prst="rect">
            <a:avLst/>
          </a:prstGeom>
        </p:spPr>
        <p:txBody>
          <a:bodyPr>
            <a:normAutofit fontScale="100000" lnSpcReduction="0"/>
          </a:bodyPr>
          <a:lstStyle/>
          <a:p>
            <a:pPr/>
            <a:r>
              <a:t>Etapa 1. anestesia – resumen</a:t>
            </a:r>
          </a:p>
        </p:txBody>
      </p:sp>
      <p:sp>
        <p:nvSpPr>
          <p:cNvPr id="129" name="Los hombres esperan más dolor del que realmente sienten…"/>
          <p:cNvSpPr txBox="1"/>
          <p:nvPr>
            <p:ph type="body" sz="quarter" idx="4294967295"/>
          </p:nvPr>
        </p:nvSpPr>
        <p:spPr>
          <a:xfrm>
            <a:off x="1674812" y="1447800"/>
            <a:ext cx="6402388" cy="1692275"/>
          </a:xfrm>
          <a:prstGeom prst="rect">
            <a:avLst/>
          </a:prstGeom>
        </p:spPr>
        <p:txBody>
          <a:bodyPr>
            <a:normAutofit fontScale="100000" lnSpcReduction="0"/>
          </a:bodyPr>
          <a:lstStyle/>
          <a:p>
            <a:pPr/>
            <a:r>
              <a:t>Los hombres esperan más dolor del que realmente sienten</a:t>
            </a:r>
          </a:p>
          <a:p>
            <a:pPr/>
            <a:r>
              <a:t>Se puede minimizar el dolor durante la anestesia y la vasectomía con la mini-aguja (30g) o un inyector a presión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anim calcmode="lin" valueType="num">
                                      <p:cBhvr>
                                        <p:cTn id="7" dur="500" fill="hold"/>
                                        <p:tgtEl>
                                          <p:spTgt spid="129">
                                            <p:bg/>
                                          </p:spTgt>
                                        </p:tgtEl>
                                        <p:attrNameLst>
                                          <p:attrName>ppt_x</p:attrName>
                                        </p:attrNameLst>
                                      </p:cBhvr>
                                      <p:tavLst>
                                        <p:tav tm="0">
                                          <p:val>
                                            <p:strVal val="#ppt_x"/>
                                          </p:val>
                                        </p:tav>
                                        <p:tav tm="100000">
                                          <p:val>
                                            <p:strVal val="#ppt_x"/>
                                          </p:val>
                                        </p:tav>
                                      </p:tavLst>
                                    </p:anim>
                                    <p:anim calcmode="lin" valueType="num">
                                      <p:cBhvr>
                                        <p:cTn id="8" dur="500" fill="hold"/>
                                        <p:tgtEl>
                                          <p:spTgt spid="12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29">
                                            <p:txEl>
                                              <p:pRg st="0" end="0"/>
                                            </p:txEl>
                                          </p:spTgt>
                                        </p:tgtEl>
                                        <p:attrNameLst>
                                          <p:attrName>style.visibility</p:attrName>
                                        </p:attrNameLst>
                                      </p:cBhvr>
                                      <p:to>
                                        <p:strVal val="visible"/>
                                      </p:to>
                                    </p:set>
                                    <p:anim calcmode="lin" valueType="num">
                                      <p:cBhvr>
                                        <p:cTn id="11" dur="500" fill="hold"/>
                                        <p:tgtEl>
                                          <p:spTgt spid="12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129">
                                            <p:txEl>
                                              <p:pRg st="1" end="1"/>
                                            </p:txEl>
                                          </p:spTgt>
                                        </p:tgtEl>
                                        <p:attrNameLst>
                                          <p:attrName>style.visibility</p:attrName>
                                        </p:attrNameLst>
                                      </p:cBhvr>
                                      <p:to>
                                        <p:strVal val="visible"/>
                                      </p:to>
                                    </p:set>
                                    <p:anim calcmode="lin" valueType="num">
                                      <p:cBhvr>
                                        <p:cTn id="17" dur="500" fill="hold"/>
                                        <p:tgtEl>
                                          <p:spTgt spid="12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2" name="Arrow"/>
          <p:cNvSpPr/>
          <p:nvPr/>
        </p:nvSpPr>
        <p:spPr>
          <a:xfrm>
            <a:off x="0" y="1628775"/>
            <a:ext cx="2411413" cy="4392613"/>
          </a:xfrm>
          <a:prstGeom prst="rightArrow">
            <a:avLst>
              <a:gd name="adj1" fmla="val 56935"/>
              <a:gd name="adj2" fmla="val 37449"/>
            </a:avLst>
          </a:prstGeom>
          <a:gradFill>
            <a:gsLst>
              <a:gs pos="0">
                <a:srgbClr val="FF9900"/>
              </a:gs>
              <a:gs pos="100000">
                <a:schemeClr val="accent1">
                  <a:alpha val="0"/>
                </a:schemeClr>
              </a:gs>
            </a:gsLst>
            <a:lin ang="16200000"/>
          </a:gradFill>
          <a:ln w="12700">
            <a:miter lim="400000"/>
          </a:ln>
        </p:spPr>
        <p:txBody>
          <a:bodyPr lIns="45719" rIns="45719" anchor="ctr"/>
          <a:lstStyle/>
          <a:p>
            <a:pPr>
              <a:defRPr sz="1800"/>
            </a:pPr>
          </a:p>
        </p:txBody>
      </p:sp>
      <p:sp>
        <p:nvSpPr>
          <p:cNvPr id="133" name="Etapa 2. Exposición del vas"/>
          <p:cNvSpPr txBox="1"/>
          <p:nvPr/>
        </p:nvSpPr>
        <p:spPr>
          <a:xfrm>
            <a:off x="2601595" y="1412875"/>
            <a:ext cx="5096828" cy="54804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atin typeface="Arial"/>
                <a:ea typeface="Arial"/>
                <a:cs typeface="Arial"/>
                <a:sym typeface="Arial"/>
              </a:defRPr>
            </a:lvl1pPr>
          </a:lstStyle>
          <a:p>
            <a:pPr/>
            <a:r>
              <a:t>Etapa 2. Exposición del vas</a:t>
            </a:r>
          </a:p>
        </p:txBody>
      </p:sp>
      <p:pic>
        <p:nvPicPr>
          <p:cNvPr id="134" name="Displaying 20140424_212506.jpg" descr="Displaying 20140424_212506.jpg"/>
          <p:cNvPicPr>
            <a:picLocks noChangeAspect="1"/>
          </p:cNvPicPr>
          <p:nvPr/>
        </p:nvPicPr>
        <p:blipFill>
          <a:blip r:embed="rId3">
            <a:extLst/>
          </a:blip>
          <a:srcRect l="17248" t="0" r="18893" b="0"/>
          <a:stretch>
            <a:fillRect/>
          </a:stretch>
        </p:blipFill>
        <p:spPr>
          <a:xfrm>
            <a:off x="3889374" y="1992312"/>
            <a:ext cx="2862264" cy="336391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9" name="Recomendación para la exposición del vas"/>
          <p:cNvSpPr txBox="1"/>
          <p:nvPr>
            <p:ph type="title" idx="4294967295"/>
          </p:nvPr>
        </p:nvSpPr>
        <p:spPr>
          <a:xfrm>
            <a:off x="1331912" y="381000"/>
            <a:ext cx="7583488" cy="762000"/>
          </a:xfrm>
          <a:prstGeom prst="rect">
            <a:avLst/>
          </a:prstGeom>
        </p:spPr>
        <p:txBody>
          <a:bodyPr>
            <a:normAutofit fontScale="100000" lnSpcReduction="0"/>
          </a:bodyPr>
          <a:lstStyle/>
          <a:p>
            <a:pPr/>
            <a:r>
              <a:t>Recomendación para la exposición del vas</a:t>
            </a:r>
          </a:p>
        </p:txBody>
      </p:sp>
      <p:sp>
        <p:nvSpPr>
          <p:cNvPr id="140" name="Vasectomía mínimamente invasiva…"/>
          <p:cNvSpPr txBox="1"/>
          <p:nvPr>
            <p:ph type="body" sz="half" idx="4294967295"/>
          </p:nvPr>
        </p:nvSpPr>
        <p:spPr>
          <a:xfrm>
            <a:off x="1116012" y="1412875"/>
            <a:ext cx="7559676" cy="2566988"/>
          </a:xfrm>
          <a:prstGeom prst="rect">
            <a:avLst/>
          </a:prstGeom>
        </p:spPr>
        <p:txBody>
          <a:bodyPr>
            <a:normAutofit fontScale="100000" lnSpcReduction="0"/>
          </a:bodyPr>
          <a:lstStyle/>
          <a:p>
            <a:pPr>
              <a:spcBef>
                <a:spcPts val="500"/>
              </a:spcBef>
              <a:defRPr sz="2400"/>
            </a:pPr>
            <a:r>
              <a:t>Vasectomía mínimamente invasiva </a:t>
            </a:r>
          </a:p>
          <a:p>
            <a:pPr lvl="1" marL="508000" indent="-155575">
              <a:spcBef>
                <a:spcPts val="0"/>
              </a:spcBef>
              <a:defRPr i="1" sz="2400"/>
            </a:pPr>
            <a:r>
              <a:t>Minimally invasive vasectomy </a:t>
            </a:r>
            <a:r>
              <a:rPr i="0"/>
              <a:t>(MIV) </a:t>
            </a:r>
          </a:p>
          <a:p>
            <a:pPr lvl="2" marL="0" indent="676275">
              <a:spcBef>
                <a:spcPts val="0"/>
              </a:spcBef>
              <a:buSzTx/>
              <a:buNone/>
              <a:defRPr i="1" sz="1800"/>
            </a:pPr>
            <a:r>
              <a:t>			CUA 2014/FSRH 2014/AUA 2012</a:t>
            </a:r>
          </a:p>
          <a:p>
            <a:pPr>
              <a:defRPr i="1" sz="1800"/>
            </a:pPr>
          </a:p>
          <a:p>
            <a:pPr>
              <a:defRPr sz="1800"/>
            </a:pPr>
            <a:r>
              <a:t>Apertura (s) pequeña (s) (&lt;10 mm) </a:t>
            </a:r>
          </a:p>
          <a:p>
            <a:pPr>
              <a:defRPr sz="1800"/>
            </a:pPr>
            <a:r>
              <a:t>Sin sutura</a:t>
            </a:r>
          </a:p>
          <a:p>
            <a:pPr>
              <a:defRPr sz="1800"/>
            </a:pPr>
            <a:r>
              <a:t>Disección mínima del conducto deferente y de los tejidos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 name="Recomendación para la exposición del vas"/>
          <p:cNvSpPr txBox="1"/>
          <p:nvPr>
            <p:ph type="title" idx="4294967295"/>
          </p:nvPr>
        </p:nvSpPr>
        <p:spPr>
          <a:xfrm>
            <a:off x="1331912" y="381000"/>
            <a:ext cx="7583488" cy="762000"/>
          </a:xfrm>
          <a:prstGeom prst="rect">
            <a:avLst/>
          </a:prstGeom>
        </p:spPr>
        <p:txBody>
          <a:bodyPr>
            <a:normAutofit fontScale="100000" lnSpcReduction="0"/>
          </a:bodyPr>
          <a:lstStyle/>
          <a:p>
            <a:pPr/>
            <a:r>
              <a:t>Recomendación para la exposición del vas</a:t>
            </a:r>
          </a:p>
        </p:txBody>
      </p:sp>
      <p:sp>
        <p:nvSpPr>
          <p:cNvPr id="144" name="Vasectomía mínimamente invasiva…"/>
          <p:cNvSpPr txBox="1"/>
          <p:nvPr>
            <p:ph type="body" sz="half" idx="4294967295"/>
          </p:nvPr>
        </p:nvSpPr>
        <p:spPr>
          <a:xfrm>
            <a:off x="1116012" y="1412875"/>
            <a:ext cx="7559676" cy="2566988"/>
          </a:xfrm>
          <a:prstGeom prst="rect">
            <a:avLst/>
          </a:prstGeom>
        </p:spPr>
        <p:txBody>
          <a:bodyPr>
            <a:normAutofit fontScale="100000" lnSpcReduction="0"/>
          </a:bodyPr>
          <a:lstStyle/>
          <a:p>
            <a:pPr>
              <a:spcBef>
                <a:spcPts val="500"/>
              </a:spcBef>
              <a:defRPr sz="2400"/>
            </a:pPr>
            <a:r>
              <a:t>Vasectomía mínimamente invasiva </a:t>
            </a:r>
          </a:p>
          <a:p>
            <a:pPr lvl="1" marL="508000" indent="-155575">
              <a:spcBef>
                <a:spcPts val="0"/>
              </a:spcBef>
              <a:defRPr i="1" sz="2400"/>
            </a:pPr>
            <a:r>
              <a:t>Minimally invasive vasectomy </a:t>
            </a:r>
            <a:r>
              <a:rPr i="0"/>
              <a:t>(MIV) </a:t>
            </a:r>
          </a:p>
          <a:p>
            <a:pPr lvl="2" marL="0" indent="676275">
              <a:spcBef>
                <a:spcPts val="0"/>
              </a:spcBef>
              <a:buSzTx/>
              <a:buNone/>
              <a:defRPr i="1" sz="1800"/>
            </a:pPr>
            <a:r>
              <a:t>			CUA 2014/FSRH 2014/AUA 2012</a:t>
            </a:r>
          </a:p>
          <a:p>
            <a:pPr>
              <a:defRPr i="1" sz="1800"/>
            </a:pPr>
          </a:p>
          <a:p>
            <a:pPr>
              <a:defRPr sz="1800"/>
            </a:pPr>
            <a:r>
              <a:t>Apertura (s) pequeña (s) (&lt;10 mm) </a:t>
            </a:r>
          </a:p>
          <a:p>
            <a:pPr>
              <a:defRPr sz="1800"/>
            </a:pPr>
            <a:r>
              <a:t>Sin sutura</a:t>
            </a:r>
          </a:p>
          <a:p>
            <a:pPr>
              <a:defRPr sz="1800"/>
            </a:pPr>
            <a:r>
              <a:t>Disección mínima del conducto deferente y de los tejidos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 name="Slide Number"/>
          <p:cNvSpPr txBox="1"/>
          <p:nvPr>
            <p:ph type="sldNum" sz="quarter" idx="2"/>
          </p:nvPr>
        </p:nvSpPr>
        <p:spPr>
          <a:xfrm>
            <a:off x="8730520" y="5803900"/>
            <a:ext cx="18488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 name="¿Quiénes somos?"/>
          <p:cNvSpPr txBox="1"/>
          <p:nvPr>
            <p:ph type="title" idx="4294967295"/>
          </p:nvPr>
        </p:nvSpPr>
        <p:spPr>
          <a:xfrm>
            <a:off x="1674812" y="381000"/>
            <a:ext cx="6402388" cy="762000"/>
          </a:xfrm>
          <a:prstGeom prst="rect">
            <a:avLst/>
          </a:prstGeom>
        </p:spPr>
        <p:txBody>
          <a:bodyPr>
            <a:normAutofit fontScale="100000" lnSpcReduction="0"/>
          </a:bodyPr>
          <a:lstStyle/>
          <a:p>
            <a:pPr/>
            <a:r>
              <a:t>¿Quiénes somos?</a:t>
            </a:r>
          </a:p>
        </p:txBody>
      </p:sp>
      <p:sp>
        <p:nvSpPr>
          <p:cNvPr id="36" name="Médico con más de veinte años de experiencia en vasectomía…"/>
          <p:cNvSpPr txBox="1"/>
          <p:nvPr>
            <p:ph type="body" sz="half" idx="4294967295"/>
          </p:nvPr>
        </p:nvSpPr>
        <p:spPr>
          <a:xfrm>
            <a:off x="1187450" y="1628775"/>
            <a:ext cx="4537075" cy="3600450"/>
          </a:xfrm>
          <a:prstGeom prst="rect">
            <a:avLst/>
          </a:prstGeom>
        </p:spPr>
        <p:txBody>
          <a:bodyPr>
            <a:normAutofit fontScale="100000" lnSpcReduction="0"/>
          </a:bodyPr>
          <a:lstStyle/>
          <a:p>
            <a:pPr/>
            <a:r>
              <a:t>Médico con más de veinte años de experiencia en vasectomía</a:t>
            </a:r>
          </a:p>
          <a:p>
            <a:pPr/>
            <a:r>
              <a:t>Miembro de Junta Asesora Médica de World Vasectomy Day</a:t>
            </a:r>
          </a:p>
          <a:p>
            <a:pPr/>
            <a:r>
              <a:t>médico itinerante y formador de No-Scalpel Vasectomy International</a:t>
            </a:r>
          </a:p>
        </p:txBody>
      </p:sp>
      <p:pic>
        <p:nvPicPr>
          <p:cNvPr id="37" name="image.jpeg" descr="image.jpeg"/>
          <p:cNvPicPr>
            <a:picLocks noChangeAspect="1"/>
          </p:cNvPicPr>
          <p:nvPr/>
        </p:nvPicPr>
        <p:blipFill>
          <a:blip r:embed="rId2">
            <a:extLst/>
          </a:blip>
          <a:srcRect l="43713" t="31791" r="15223" b="15223"/>
          <a:stretch>
            <a:fillRect/>
          </a:stretch>
        </p:blipFill>
        <p:spPr>
          <a:xfrm>
            <a:off x="6372225" y="311150"/>
            <a:ext cx="2543175" cy="248602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No es una MIV!"/>
          <p:cNvSpPr txBox="1"/>
          <p:nvPr>
            <p:ph type="title" idx="4294967295"/>
          </p:nvPr>
        </p:nvSpPr>
        <p:spPr>
          <a:xfrm>
            <a:off x="1674812" y="381000"/>
            <a:ext cx="6402388" cy="762000"/>
          </a:xfrm>
          <a:prstGeom prst="rect">
            <a:avLst/>
          </a:prstGeom>
        </p:spPr>
        <p:txBody>
          <a:bodyPr>
            <a:normAutofit fontScale="100000" lnSpcReduction="0"/>
          </a:bodyPr>
          <a:lstStyle/>
          <a:p>
            <a:pPr/>
            <a:r>
              <a:t>!No es una MIV!</a:t>
            </a:r>
          </a:p>
        </p:txBody>
      </p:sp>
      <p:sp>
        <p:nvSpPr>
          <p:cNvPr id="14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 name="http://www.vasectomy-information.com/wordpress/wp-content/uploads/2010/05/incisions.jpg" descr="http://www.vasectomy-information.com/wordpress/wp-content/uploads/2010/05/incisions.jpg"/>
          <p:cNvPicPr>
            <a:picLocks noChangeAspect="1"/>
          </p:cNvPicPr>
          <p:nvPr/>
        </p:nvPicPr>
        <p:blipFill>
          <a:blip r:embed="rId2">
            <a:extLst/>
          </a:blip>
          <a:stretch>
            <a:fillRect/>
          </a:stretch>
        </p:blipFill>
        <p:spPr>
          <a:xfrm>
            <a:off x="3203575" y="1412875"/>
            <a:ext cx="2597150" cy="389572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1" name="Recomendación para la exposición del vas"/>
          <p:cNvSpPr txBox="1"/>
          <p:nvPr>
            <p:ph type="title" idx="4294967295"/>
          </p:nvPr>
        </p:nvSpPr>
        <p:spPr>
          <a:xfrm>
            <a:off x="1331912" y="381000"/>
            <a:ext cx="7561263" cy="762000"/>
          </a:xfrm>
          <a:prstGeom prst="rect">
            <a:avLst/>
          </a:prstGeom>
        </p:spPr>
        <p:txBody>
          <a:bodyPr>
            <a:normAutofit fontScale="100000" lnSpcReduction="0"/>
          </a:bodyPr>
          <a:lstStyle/>
          <a:p>
            <a:pPr/>
            <a:r>
              <a:t>Recomendación para la exposición del vas</a:t>
            </a:r>
          </a:p>
        </p:txBody>
      </p:sp>
      <p:sp>
        <p:nvSpPr>
          <p:cNvPr id="152" name="Vasectomía mínimamente invasiva…"/>
          <p:cNvSpPr txBox="1"/>
          <p:nvPr>
            <p:ph type="body" idx="4294967295"/>
          </p:nvPr>
        </p:nvSpPr>
        <p:spPr>
          <a:xfrm>
            <a:off x="1116012" y="1412875"/>
            <a:ext cx="7777163" cy="3563938"/>
          </a:xfrm>
          <a:prstGeom prst="rect">
            <a:avLst/>
          </a:prstGeom>
        </p:spPr>
        <p:txBody>
          <a:bodyPr>
            <a:normAutofit fontScale="100000" lnSpcReduction="0"/>
          </a:bodyPr>
          <a:lstStyle/>
          <a:p>
            <a:pPr>
              <a:spcBef>
                <a:spcPts val="500"/>
              </a:spcBef>
              <a:defRPr sz="2400">
                <a:solidFill>
                  <a:srgbClr val="7F7F7F"/>
                </a:solidFill>
              </a:defRPr>
            </a:pPr>
            <a:r>
              <a:t>Vasectomía mínimamente invasiva </a:t>
            </a:r>
          </a:p>
          <a:p>
            <a:pPr lvl="1" marL="508000" indent="-155575">
              <a:spcBef>
                <a:spcPts val="0"/>
              </a:spcBef>
              <a:defRPr i="1" sz="2400">
                <a:solidFill>
                  <a:srgbClr val="7F7F7F"/>
                </a:solidFill>
              </a:defRPr>
            </a:pPr>
            <a:r>
              <a:t>Minimally invasive vasectomy </a:t>
            </a:r>
            <a:r>
              <a:rPr i="0"/>
              <a:t>(MIV) </a:t>
            </a:r>
          </a:p>
          <a:p>
            <a:pPr lvl="4" marL="0" indent="1349375">
              <a:spcBef>
                <a:spcPts val="0"/>
              </a:spcBef>
              <a:buSzTx/>
              <a:buNone/>
              <a:defRPr i="1" sz="1800">
                <a:solidFill>
                  <a:srgbClr val="7F7F7F"/>
                </a:solidFill>
              </a:defRPr>
            </a:pPr>
            <a:r>
              <a:t>		CUA 2014/FSRH 2014/AUA 2012</a:t>
            </a:r>
          </a:p>
          <a:p>
            <a:pPr>
              <a:defRPr sz="1800">
                <a:solidFill>
                  <a:srgbClr val="7F7F7F"/>
                </a:solidFill>
              </a:defRPr>
            </a:pPr>
            <a:r>
              <a:t>Apertura (s) pequeña (s) (&lt;10 mm) </a:t>
            </a:r>
          </a:p>
          <a:p>
            <a:pPr>
              <a:defRPr sz="1800">
                <a:solidFill>
                  <a:srgbClr val="7F7F7F"/>
                </a:solidFill>
              </a:defRPr>
            </a:pPr>
            <a:r>
              <a:t>No sutura</a:t>
            </a:r>
          </a:p>
          <a:p>
            <a:pPr>
              <a:defRPr sz="1800">
                <a:solidFill>
                  <a:srgbClr val="7F7F7F"/>
                </a:solidFill>
              </a:defRPr>
            </a:pPr>
            <a:r>
              <a:t>Disección mínima del conducto deferente y de los tejidos</a:t>
            </a:r>
          </a:p>
          <a:p>
            <a:pPr>
              <a:defRPr sz="1800"/>
            </a:pPr>
          </a:p>
          <a:p>
            <a:pPr>
              <a:spcBef>
                <a:spcPts val="500"/>
              </a:spcBef>
              <a:defRPr sz="2400"/>
            </a:pPr>
            <a:r>
              <a:t>La </a:t>
            </a:r>
            <a:r>
              <a:rPr b="1"/>
              <a:t>técnica</a:t>
            </a:r>
            <a:r>
              <a:rPr b="1"/>
              <a:t> s</a:t>
            </a:r>
            <a:r>
              <a:rPr b="1"/>
              <a:t>in bisturí </a:t>
            </a:r>
            <a:r>
              <a:t>es la más bien evaluada</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 name="Instruments utilisés pour la vasectomie sans bistouri" descr="Instruments utilisés pour la vasectomie sans bistouri"/>
          <p:cNvPicPr>
            <a:picLocks noChangeAspect="1"/>
          </p:cNvPicPr>
          <p:nvPr/>
        </p:nvPicPr>
        <p:blipFill>
          <a:blip r:embed="rId2">
            <a:extLst/>
          </a:blip>
          <a:stretch>
            <a:fillRect/>
          </a:stretch>
        </p:blipFill>
        <p:spPr>
          <a:xfrm>
            <a:off x="3924300" y="4652962"/>
            <a:ext cx="4897438" cy="1938338"/>
          </a:xfrm>
          <a:prstGeom prst="rect">
            <a:avLst/>
          </a:prstGeom>
          <a:ln w="12700">
            <a:miter lim="400000"/>
          </a:ln>
        </p:spPr>
      </p:pic>
      <p:sp>
        <p:nvSpPr>
          <p:cNvPr id="156" name="La técnica sin bisturí"/>
          <p:cNvSpPr txBox="1"/>
          <p:nvPr>
            <p:ph type="title" idx="4294967295"/>
          </p:nvPr>
        </p:nvSpPr>
        <p:spPr>
          <a:xfrm>
            <a:off x="1116012" y="404812"/>
            <a:ext cx="6402388" cy="762001"/>
          </a:xfrm>
          <a:prstGeom prst="rect">
            <a:avLst/>
          </a:prstGeom>
        </p:spPr>
        <p:txBody>
          <a:bodyPr>
            <a:normAutofit fontScale="100000" lnSpcReduction="0"/>
          </a:bodyPr>
          <a:lstStyle>
            <a:lvl1pPr>
              <a:defRPr sz="2800"/>
            </a:lvl1pPr>
          </a:lstStyle>
          <a:p>
            <a:pPr/>
            <a:r>
              <a:t>La técnica sin bisturí</a:t>
            </a:r>
          </a:p>
        </p:txBody>
      </p:sp>
      <p:sp>
        <p:nvSpPr>
          <p:cNvPr id="157" name="Más conocida como la Vasectomía sin bisturí (« NSV »)…"/>
          <p:cNvSpPr txBox="1"/>
          <p:nvPr>
            <p:ph type="body" sz="half" idx="4294967295"/>
          </p:nvPr>
        </p:nvSpPr>
        <p:spPr>
          <a:xfrm>
            <a:off x="1331912" y="1412875"/>
            <a:ext cx="6985001" cy="2898775"/>
          </a:xfrm>
          <a:prstGeom prst="rect">
            <a:avLst/>
          </a:prstGeom>
        </p:spPr>
        <p:txBody>
          <a:bodyPr>
            <a:normAutofit fontScale="100000" lnSpcReduction="0"/>
          </a:bodyPr>
          <a:lstStyle/>
          <a:p>
            <a:pPr>
              <a:spcBef>
                <a:spcPts val="500"/>
              </a:spcBef>
              <a:defRPr sz="2400"/>
            </a:pPr>
            <a:r>
              <a:t>Más conocida como la Vasectomía sin bisturí (« NSV ») </a:t>
            </a:r>
          </a:p>
          <a:p>
            <a:pPr algn="r">
              <a:buSzTx/>
              <a:buNone/>
              <a:defRPr i="1"/>
            </a:pPr>
            <a:r>
              <a:t>Shunqiang Li 1974</a:t>
            </a:r>
          </a:p>
          <a:p>
            <a:pPr algn="r">
              <a:spcBef>
                <a:spcPts val="500"/>
              </a:spcBef>
              <a:buSzTx/>
              <a:buNone/>
              <a:defRPr sz="2400"/>
            </a:pPr>
            <a:r>
              <a:t> </a:t>
            </a:r>
          </a:p>
          <a:p>
            <a:pPr>
              <a:defRPr sz="2400"/>
            </a:pPr>
          </a:p>
          <a:p>
            <a:pPr>
              <a:spcBef>
                <a:spcPts val="500"/>
              </a:spcBef>
              <a:defRPr sz="2400"/>
            </a:pPr>
            <a:r>
              <a:t>La Vasectomía sin bisturí </a:t>
            </a:r>
            <a:r>
              <a:rPr b="1"/>
              <a:t>no</a:t>
            </a:r>
            <a:r>
              <a:t> es una técnica de vasectomía (oclusión del vas)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7"/>
                                        </p:tgtEl>
                                        <p:attrNameLst>
                                          <p:attrName>style.visibility</p:attrName>
                                        </p:attrNameLst>
                                      </p:cBhvr>
                                      <p:to>
                                        <p:strVal val="visible"/>
                                      </p:to>
                                    </p:set>
                                    <p:animEffect filter="fade" transition="in">
                                      <p:cBhvr>
                                        <p:cTn id="7" dur="5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La técnica sin bisturí"/>
          <p:cNvSpPr txBox="1"/>
          <p:nvPr>
            <p:ph type="title" idx="4294967295"/>
          </p:nvPr>
        </p:nvSpPr>
        <p:spPr>
          <a:xfrm>
            <a:off x="1674812" y="381000"/>
            <a:ext cx="6402388" cy="762000"/>
          </a:xfrm>
          <a:prstGeom prst="rect">
            <a:avLst/>
          </a:prstGeom>
        </p:spPr>
        <p:txBody>
          <a:bodyPr>
            <a:normAutofit fontScale="100000" lnSpcReduction="0"/>
          </a:bodyPr>
          <a:lstStyle>
            <a:lvl1pPr>
              <a:defRPr sz="2800"/>
            </a:lvl1pPr>
          </a:lstStyle>
          <a:p>
            <a:pPr/>
            <a:r>
              <a:t>La técnica sin bisturí</a:t>
            </a:r>
          </a:p>
        </p:txBody>
      </p:sp>
      <p:sp>
        <p:nvSpPr>
          <p:cNvPr id="160"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 name="IMG0007" descr="IMG0007"/>
          <p:cNvPicPr>
            <a:picLocks noChangeAspect="1"/>
          </p:cNvPicPr>
          <p:nvPr/>
        </p:nvPicPr>
        <p:blipFill>
          <a:blip r:embed="rId2">
            <a:extLst/>
          </a:blip>
          <a:srcRect l="11857" t="779" r="13810" b="4771"/>
          <a:stretch>
            <a:fillRect/>
          </a:stretch>
        </p:blipFill>
        <p:spPr>
          <a:xfrm>
            <a:off x="2411412" y="1628775"/>
            <a:ext cx="4248151" cy="360203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Double-click to edit"/>
          <p:cNvSpPr txBox="1"/>
          <p:nvPr>
            <p:ph type="title" idx="4294967295"/>
          </p:nvPr>
        </p:nvSpPr>
        <p:spPr>
          <a:xfrm>
            <a:off x="1674812" y="381000"/>
            <a:ext cx="6402388" cy="762000"/>
          </a:xfrm>
          <a:prstGeom prst="rect">
            <a:avLst/>
          </a:prstGeom>
        </p:spPr>
        <p:txBody>
          <a:bodyPr>
            <a:normAutofit fontScale="100000" lnSpcReduction="0"/>
          </a:bodyPr>
          <a:lstStyle/>
          <a:p>
            <a:pPr/>
          </a:p>
        </p:txBody>
      </p:sp>
      <p:pic>
        <p:nvPicPr>
          <p:cNvPr id="164" name="image.png" descr="image.png"/>
          <p:cNvPicPr>
            <a:picLocks noChangeAspect="1"/>
          </p:cNvPicPr>
          <p:nvPr/>
        </p:nvPicPr>
        <p:blipFill>
          <a:blip r:embed="rId2">
            <a:extLst/>
          </a:blip>
          <a:stretch>
            <a:fillRect/>
          </a:stretch>
        </p:blipFill>
        <p:spPr>
          <a:xfrm>
            <a:off x="2124075" y="1412875"/>
            <a:ext cx="5138738" cy="3854450"/>
          </a:xfrm>
          <a:prstGeom prst="rect">
            <a:avLst/>
          </a:prstGeom>
          <a:ln w="12700">
            <a:miter lim="400000"/>
          </a:ln>
        </p:spPr>
      </p:pic>
      <p:sp>
        <p:nvSpPr>
          <p:cNvPr id="165"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 name="Diapos du type qui attend et md avec bistouri"/>
          <p:cNvSpPr txBox="1"/>
          <p:nvPr>
            <p:ph type="title" idx="4294967295"/>
          </p:nvPr>
        </p:nvSpPr>
        <p:spPr>
          <a:xfrm>
            <a:off x="1674812" y="381000"/>
            <a:ext cx="6402388" cy="762000"/>
          </a:xfrm>
          <a:prstGeom prst="rect">
            <a:avLst/>
          </a:prstGeom>
        </p:spPr>
        <p:txBody>
          <a:bodyPr>
            <a:normAutofit fontScale="100000" lnSpcReduction="0"/>
          </a:bodyPr>
          <a:lstStyle>
            <a:lvl1pPr defTabSz="813816">
              <a:defRPr sz="2136"/>
            </a:lvl1pPr>
          </a:lstStyle>
          <a:p>
            <a:pPr/>
            <a:r>
              <a:t>Diapos du type qui attend et md avec bistouri</a:t>
            </a:r>
          </a:p>
        </p:txBody>
      </p:sp>
      <p:sp>
        <p:nvSpPr>
          <p:cNvPr id="169" name="(Slide no 18)"/>
          <p:cNvSpPr txBox="1"/>
          <p:nvPr>
            <p:ph type="body" sz="quarter" idx="4294967295"/>
          </p:nvPr>
        </p:nvSpPr>
        <p:spPr>
          <a:xfrm>
            <a:off x="1674812" y="1447800"/>
            <a:ext cx="3141663" cy="2197100"/>
          </a:xfrm>
          <a:prstGeom prst="rect">
            <a:avLst/>
          </a:prstGeom>
        </p:spPr>
        <p:txBody>
          <a:bodyPr>
            <a:normAutofit fontScale="100000" lnSpcReduction="0"/>
          </a:bodyPr>
          <a:lstStyle>
            <a:lvl1pPr>
              <a:defRPr sz="1800"/>
            </a:lvl1pPr>
          </a:lstStyle>
          <a:p>
            <a:pPr/>
            <a:r>
              <a:t>(Slide no 18)</a:t>
            </a:r>
          </a:p>
        </p:txBody>
      </p:sp>
      <p:pic>
        <p:nvPicPr>
          <p:cNvPr id="170" name="IMG0018" descr="IMG0018"/>
          <p:cNvPicPr>
            <a:picLocks noChangeAspect="1"/>
          </p:cNvPicPr>
          <p:nvPr/>
        </p:nvPicPr>
        <p:blipFill>
          <a:blip r:embed="rId3">
            <a:extLst/>
          </a:blip>
          <a:stretch>
            <a:fillRect/>
          </a:stretch>
        </p:blipFill>
        <p:spPr>
          <a:xfrm>
            <a:off x="-76200" y="0"/>
            <a:ext cx="9220200" cy="6858000"/>
          </a:xfrm>
          <a:prstGeom prst="rect">
            <a:avLst/>
          </a:prstGeom>
          <a:ln w="12700">
            <a:miter lim="400000"/>
          </a:ln>
        </p:spPr>
      </p:pic>
      <p:sp>
        <p:nvSpPr>
          <p:cNvPr id="171" name="Line"/>
          <p:cNvSpPr/>
          <p:nvPr/>
        </p:nvSpPr>
        <p:spPr>
          <a:xfrm>
            <a:off x="2339974" y="1484312"/>
            <a:ext cx="720727" cy="647701"/>
          </a:xfrm>
          <a:prstGeom prst="line">
            <a:avLst/>
          </a:prstGeom>
          <a:ln w="50800">
            <a:solidFill>
              <a:srgbClr val="FF0000"/>
            </a:solidFill>
          </a:ln>
        </p:spPr>
        <p:txBody>
          <a:bodyPr lIns="45719" rIns="45719"/>
          <a:lstStyle/>
          <a:p>
            <a:pPr/>
          </a:p>
        </p:txBody>
      </p:sp>
      <p:sp>
        <p:nvSpPr>
          <p:cNvPr id="172" name="Line"/>
          <p:cNvSpPr/>
          <p:nvPr/>
        </p:nvSpPr>
        <p:spPr>
          <a:xfrm flipH="1">
            <a:off x="2339975" y="1484312"/>
            <a:ext cx="720726" cy="719139"/>
          </a:xfrm>
          <a:prstGeom prst="line">
            <a:avLst/>
          </a:prstGeom>
          <a:ln w="50800">
            <a:solidFill>
              <a:srgbClr val="FF0000"/>
            </a:solidFill>
          </a:ln>
        </p:spPr>
        <p:txBody>
          <a:bodyPr lIns="45719" rIns="45719"/>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écnica clásica vs. sin bisturí  Complicaciones"/>
          <p:cNvSpPr txBox="1"/>
          <p:nvPr>
            <p:ph type="title" idx="4294967295"/>
          </p:nvPr>
        </p:nvSpPr>
        <p:spPr>
          <a:xfrm>
            <a:off x="1476375" y="381000"/>
            <a:ext cx="7056438" cy="762000"/>
          </a:xfrm>
          <a:prstGeom prst="rect">
            <a:avLst/>
          </a:prstGeom>
        </p:spPr>
        <p:txBody>
          <a:bodyPr>
            <a:normAutofit fontScale="100000" lnSpcReduction="0"/>
          </a:bodyPr>
          <a:lstStyle/>
          <a:p>
            <a:pPr defTabSz="859536">
              <a:defRPr sz="2632"/>
            </a:pPr>
            <a:r>
              <a:t>Técnica clásica vs. sin bisturí</a:t>
            </a:r>
            <a:r>
              <a:rPr sz="2256"/>
              <a:t> </a:t>
            </a:r>
            <a:br>
              <a:rPr sz="2256"/>
            </a:br>
            <a:r>
              <a:rPr i="1" sz="1692"/>
              <a:t>Complicaciones</a:t>
            </a:r>
          </a:p>
        </p:txBody>
      </p:sp>
      <p:graphicFrame>
        <p:nvGraphicFramePr>
          <p:cNvPr id="177" name="Table"/>
          <p:cNvGraphicFramePr/>
          <p:nvPr/>
        </p:nvGraphicFramePr>
        <p:xfrm>
          <a:off x="1454150" y="1844675"/>
          <a:ext cx="6227763" cy="220503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663825"/>
                <a:gridCol w="987425"/>
                <a:gridCol w="835025"/>
                <a:gridCol w="833437"/>
                <a:gridCol w="908050"/>
              </a:tblGrid>
              <a:tr h="579437">
                <a:tc>
                  <a:txBody>
                    <a:bodyPr/>
                    <a:lstStyle/>
                    <a:p>
                      <a:pPr algn="l">
                        <a:defRPr sz="1800"/>
                      </a:pPr>
                      <a:r>
                        <a:rPr sz="1900"/>
                        <a:t>Autores</a:t>
                      </a:r>
                    </a:p>
                  </a:txBody>
                  <a:tcPr marL="0" marR="0" marT="0" marB="0" anchor="t" anchorCtr="0" horzOverflow="overflow">
                    <a:lnL w="12700">
                      <a:miter lim="400000"/>
                    </a:lnL>
                    <a:lnR w="12700">
                      <a:miter lim="400000"/>
                    </a:lnR>
                    <a:lnT w="12700">
                      <a:solidFill>
                        <a:srgbClr val="000000"/>
                      </a:solidFill>
                    </a:lnT>
                    <a:lnB w="12700">
                      <a:miter lim="400000"/>
                    </a:lnB>
                    <a:solidFill>
                      <a:srgbClr val="FFFFFF"/>
                    </a:solidFill>
                  </a:tcPr>
                </a:tc>
                <a:tc gridSpan="2">
                  <a:txBody>
                    <a:bodyPr/>
                    <a:lstStyle/>
                    <a:p>
                      <a:pPr algn="ctr">
                        <a:defRPr sz="1900"/>
                      </a:pPr>
                      <a:r>
                        <a:t>Hematomas</a:t>
                      </a:r>
                      <a:endParaRPr sz="800"/>
                    </a:p>
                    <a:p>
                      <a:pPr algn="ctr">
                        <a:defRPr sz="1900"/>
                      </a:pPr>
                      <a:r>
                        <a:t> (%)</a:t>
                      </a:r>
                    </a:p>
                  </a:txBody>
                  <a:tcPr marL="0" marR="0" marT="0" marB="0" anchor="t" anchorCtr="0" horzOverflow="overflow">
                    <a:lnL w="12700">
                      <a:miter lim="400000"/>
                    </a:lnL>
                    <a:lnR w="12700">
                      <a:miter lim="400000"/>
                    </a:lnR>
                    <a:lnT w="12700">
                      <a:solidFill>
                        <a:srgbClr val="000000"/>
                      </a:solidFill>
                    </a:lnT>
                    <a:lnB w="12700">
                      <a:miter lim="400000"/>
                    </a:lnB>
                    <a:solidFill>
                      <a:srgbClr val="FFFFFF"/>
                    </a:solidFill>
                  </a:tcPr>
                </a:tc>
                <a:tc hMerge="1">
                  <a:tcPr/>
                </a:tc>
                <a:tc gridSpan="2">
                  <a:txBody>
                    <a:bodyPr/>
                    <a:lstStyle/>
                    <a:p>
                      <a:pPr algn="ctr">
                        <a:defRPr sz="1900"/>
                      </a:pPr>
                      <a:r>
                        <a:t>Infecciones </a:t>
                      </a:r>
                      <a:endParaRPr sz="800"/>
                    </a:p>
                    <a:p>
                      <a:pPr algn="ctr">
                        <a:defRPr sz="1900"/>
                      </a:pPr>
                      <a:r>
                        <a:t>(%)</a:t>
                      </a:r>
                    </a:p>
                  </a:txBody>
                  <a:tcPr marL="0" marR="0" marT="0" marB="0" anchor="t" anchorCtr="0" horzOverflow="overflow">
                    <a:lnL w="12700">
                      <a:miter lim="400000"/>
                    </a:lnL>
                    <a:lnR w="12700">
                      <a:miter lim="400000"/>
                    </a:lnR>
                    <a:lnT w="12700">
                      <a:solidFill>
                        <a:srgbClr val="000000"/>
                      </a:solidFill>
                    </a:lnT>
                    <a:lnB w="12700">
                      <a:miter lim="400000"/>
                    </a:lnB>
                    <a:solidFill>
                      <a:srgbClr val="FFFFFF"/>
                    </a:solidFill>
                  </a:tcPr>
                </a:tc>
                <a:tc hMerge="1">
                  <a:tcPr/>
                </a:tc>
              </a:tr>
              <a:tr h="336550">
                <a:tc>
                  <a:txBody>
                    <a:bodyPr/>
                    <a:lstStyle/>
                    <a:p>
                      <a:pPr algn="l">
                        <a:defRPr sz="1800"/>
                      </a:pPr>
                      <a:r>
                        <a:rPr sz="1900"/>
                        <a:t> </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defRPr sz="1800"/>
                      </a:pPr>
                      <a:r>
                        <a:rPr sz="1900"/>
                        <a:t>C</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defRPr sz="1800"/>
                      </a:pPr>
                      <a:r>
                        <a:rPr sz="1900"/>
                        <a:t>NSV</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defRPr sz="1800"/>
                      </a:pPr>
                      <a:r>
                        <a:rPr sz="1900"/>
                        <a:t>C</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defRPr sz="1800"/>
                      </a:pPr>
                      <a:r>
                        <a:rPr sz="1900"/>
                        <a:t>NSV</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r>
              <a:tr h="430212">
                <a:tc>
                  <a:txBody>
                    <a:bodyPr/>
                    <a:lstStyle/>
                    <a:p>
                      <a:pPr algn="l">
                        <a:defRPr b="1" sz="1900"/>
                      </a:pPr>
                      <a:r>
                        <a:t>Sokal </a:t>
                      </a:r>
                      <a:r>
                        <a:rPr sz="1200"/>
                        <a:t>99 </a:t>
                      </a:r>
                    </a:p>
                  </a:txBody>
                  <a:tcPr marL="0" marR="0" marT="0" marB="0" anchor="t" anchorCtr="0"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defRPr sz="1800"/>
                      </a:pPr>
                      <a:r>
                        <a:rPr b="1" sz="1900"/>
                        <a:t>12,2</a:t>
                      </a:r>
                    </a:p>
                  </a:txBody>
                  <a:tcPr marL="0" marR="0" marT="0" marB="0" anchor="t" anchorCtr="0"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defRPr sz="1800"/>
                      </a:pPr>
                      <a:r>
                        <a:rPr b="1" sz="1900"/>
                        <a:t>1,8</a:t>
                      </a:r>
                    </a:p>
                  </a:txBody>
                  <a:tcPr marL="0" marR="0" marT="0" marB="0" anchor="t" anchorCtr="0"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defRPr sz="1800"/>
                      </a:pPr>
                      <a:r>
                        <a:rPr b="1" sz="1900"/>
                        <a:t>1,5</a:t>
                      </a:r>
                    </a:p>
                  </a:txBody>
                  <a:tcPr marL="0" marR="0" marT="0" marB="0" anchor="t" anchorCtr="0"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defRPr sz="1800"/>
                      </a:pPr>
                      <a:r>
                        <a:rPr b="1" sz="1900"/>
                        <a:t>0,2</a:t>
                      </a:r>
                    </a:p>
                  </a:txBody>
                  <a:tcPr marL="0" marR="0" marT="0" marB="0" anchor="t" anchorCtr="0" horzOverflow="overflow">
                    <a:lnL w="12700">
                      <a:miter lim="400000"/>
                    </a:lnL>
                    <a:lnR w="12700">
                      <a:miter lim="400000"/>
                    </a:lnR>
                    <a:lnT w="12700">
                      <a:solidFill>
                        <a:srgbClr val="000000"/>
                      </a:solidFill>
                    </a:lnT>
                    <a:lnB w="12700">
                      <a:miter lim="400000"/>
                    </a:lnB>
                    <a:solidFill>
                      <a:srgbClr val="FFFFFF"/>
                    </a:solidFill>
                  </a:tcPr>
                </a:tc>
              </a:tr>
              <a:tr h="428625">
                <a:tc>
                  <a:txBody>
                    <a:bodyPr/>
                    <a:lstStyle/>
                    <a:p>
                      <a:pPr algn="l">
                        <a:defRPr sz="1900"/>
                      </a:pPr>
                      <a:r>
                        <a:t>Christensen </a:t>
                      </a:r>
                      <a:r>
                        <a:rPr sz="1200"/>
                        <a:t>02</a:t>
                      </a:r>
                    </a:p>
                  </a:txBody>
                  <a:tcPr marL="0" marR="0" marT="0" marB="0" anchor="t" anchorCtr="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sz="1900"/>
                        <a:t>15,9</a:t>
                      </a:r>
                    </a:p>
                  </a:txBody>
                  <a:tcPr marL="0" marR="0" marT="0" marB="0" anchor="t" anchorCtr="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sz="1900"/>
                        <a:t>9,5</a:t>
                      </a:r>
                    </a:p>
                  </a:txBody>
                  <a:tcPr marL="0" marR="0" marT="0" marB="0" anchor="t" anchorCtr="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sz="1900"/>
                        <a:t>11,4</a:t>
                      </a:r>
                    </a:p>
                  </a:txBody>
                  <a:tcPr marL="0" marR="0" marT="0" marB="0" anchor="t" anchorCtr="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sz="1900"/>
                        <a:t>7,1</a:t>
                      </a:r>
                    </a:p>
                  </a:txBody>
                  <a:tcPr marL="0" marR="0" marT="0" marB="0" anchor="t" anchorCtr="0" horzOverflow="overflow">
                    <a:lnL w="12700">
                      <a:miter lim="400000"/>
                    </a:lnL>
                    <a:lnR w="12700">
                      <a:miter lim="400000"/>
                    </a:lnR>
                    <a:lnT w="12700">
                      <a:miter lim="400000"/>
                    </a:lnT>
                    <a:lnB w="12700">
                      <a:miter lim="400000"/>
                    </a:lnB>
                    <a:solidFill>
                      <a:srgbClr val="FFFFFF"/>
                    </a:solidFill>
                  </a:tcPr>
                </a:tc>
              </a:tr>
              <a:tr h="430212">
                <a:tc>
                  <a:txBody>
                    <a:bodyPr/>
                    <a:lstStyle/>
                    <a:p>
                      <a:pPr algn="l">
                        <a:defRPr sz="1900"/>
                      </a:pPr>
                      <a:r>
                        <a:t>Nirapathpongpron </a:t>
                      </a:r>
                      <a:r>
                        <a:rPr sz="1200"/>
                        <a:t>90</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defRPr sz="1800"/>
                      </a:pPr>
                      <a:r>
                        <a:rPr sz="1900"/>
                        <a:t>1,7</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defRPr sz="1800"/>
                      </a:pPr>
                      <a:r>
                        <a:rPr sz="1900"/>
                        <a:t>0,3</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defRPr sz="1800"/>
                      </a:pPr>
                      <a:r>
                        <a:rPr sz="1900"/>
                        <a:t>1,3</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defRPr sz="1800"/>
                      </a:pPr>
                      <a:r>
                        <a:rPr sz="1900"/>
                        <a:t>0,2</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r>
            </a:tbl>
          </a:graphicData>
        </a:graphic>
      </p:graphicFrame>
      <p:sp>
        <p:nvSpPr>
          <p:cNvPr id="178"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9" name="todos p &lt; 0,05"/>
          <p:cNvSpPr txBox="1"/>
          <p:nvPr/>
        </p:nvSpPr>
        <p:spPr>
          <a:xfrm>
            <a:off x="1499869" y="4257675"/>
            <a:ext cx="1822995"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todos p &lt; 0,05</a:t>
            </a:r>
          </a:p>
        </p:txBody>
      </p:sp>
      <p:sp>
        <p:nvSpPr>
          <p:cNvPr id="180" name="Labrecque et al, BMC Medicine 2004"/>
          <p:cNvSpPr txBox="1"/>
          <p:nvPr/>
        </p:nvSpPr>
        <p:spPr>
          <a:xfrm>
            <a:off x="4185920" y="5805487"/>
            <a:ext cx="3929061"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400"/>
              </a:spcBef>
              <a:defRPr i="1" sz="1800">
                <a:latin typeface="Arial"/>
                <a:ea typeface="Arial"/>
                <a:cs typeface="Arial"/>
                <a:sym typeface="Arial"/>
              </a:defRPr>
            </a:pPr>
            <a:r>
              <a:t>Labrecque et al, BMC Medicine 2004</a:t>
            </a:r>
            <a:r>
              <a:rPr b="1" i="0"/>
              <a:t> </a:t>
            </a:r>
          </a:p>
        </p:txBody>
      </p:sp>
      <p:sp>
        <p:nvSpPr>
          <p:cNvPr id="181" name="No antibióticos profilácticos…"/>
          <p:cNvSpPr txBox="1"/>
          <p:nvPr/>
        </p:nvSpPr>
        <p:spPr>
          <a:xfrm>
            <a:off x="4211637" y="4581525"/>
            <a:ext cx="4647901" cy="678815"/>
          </a:xfrm>
          <a:prstGeom prst="rect">
            <a:avLst/>
          </a:prstGeom>
          <a:solidFill>
            <a:srgbClr val="FFFF00"/>
          </a:solidFill>
          <a:ln w="28575">
            <a:solidFill>
              <a:srgbClr val="000000"/>
            </a:solidFill>
          </a:ln>
          <a:extLst>
            <a:ext uri="{C572A759-6A51-4108-AA02-DFA0A04FC94B}">
              <ma14:wrappingTextBoxFlag xmlns:ma14="http://schemas.microsoft.com/office/mac/drawingml/2011/main" val="1"/>
            </a:ext>
          </a:extLst>
        </p:spPr>
        <p:txBody>
          <a:bodyPr wrap="none" lIns="45719" rIns="45719">
            <a:spAutoFit/>
          </a:bodyPr>
          <a:lstStyle/>
          <a:p>
            <a:pPr>
              <a:defRPr sz="1800"/>
            </a:pPr>
            <a:r>
              <a:t>No antibióticos profilácticos</a:t>
            </a:r>
          </a:p>
          <a:p>
            <a:pPr>
              <a:defRPr i="1" sz="1800"/>
            </a:pPr>
            <a:r>
              <a:t>AUA  2012 </a:t>
            </a:r>
            <a:r>
              <a:t>Recommendation (Grade 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1"/>
                                        </p:tgtEl>
                                        <p:attrNameLst>
                                          <p:attrName>style.visibility</p:attrName>
                                        </p:attrNameLst>
                                      </p:cBhvr>
                                      <p:to>
                                        <p:strVal val="visible"/>
                                      </p:to>
                                    </p:set>
                                    <p:animEffect filter="fade" transition="in">
                                      <p:cBhvr>
                                        <p:cTn id="7" dur="5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4" name="Etapa 2. Exposición del vas – resumen"/>
          <p:cNvSpPr txBox="1"/>
          <p:nvPr>
            <p:ph type="title" idx="4294967295"/>
          </p:nvPr>
        </p:nvSpPr>
        <p:spPr>
          <a:xfrm>
            <a:off x="971550" y="381000"/>
            <a:ext cx="7105650" cy="762000"/>
          </a:xfrm>
          <a:prstGeom prst="rect">
            <a:avLst/>
          </a:prstGeom>
        </p:spPr>
        <p:txBody>
          <a:bodyPr>
            <a:normAutofit fontScale="100000" lnSpcReduction="0"/>
          </a:bodyPr>
          <a:lstStyle/>
          <a:p>
            <a:pPr/>
            <a:r>
              <a:t>Etapa 2. Exposición del vas – resumen</a:t>
            </a:r>
          </a:p>
        </p:txBody>
      </p:sp>
      <p:sp>
        <p:nvSpPr>
          <p:cNvPr id="185" name="La técnica sin bisturí reduce los riesgos de hematomas y infecciones"/>
          <p:cNvSpPr txBox="1"/>
          <p:nvPr>
            <p:ph type="body" sz="quarter" idx="4294967295"/>
          </p:nvPr>
        </p:nvSpPr>
        <p:spPr>
          <a:xfrm>
            <a:off x="1674812" y="1447800"/>
            <a:ext cx="6402388" cy="708025"/>
          </a:xfrm>
          <a:prstGeom prst="rect">
            <a:avLst/>
          </a:prstGeom>
        </p:spPr>
        <p:txBody>
          <a:bodyPr>
            <a:normAutofit fontScale="100000" lnSpcReduction="0"/>
          </a:bodyPr>
          <a:lstStyle/>
          <a:p>
            <a:pPr/>
            <a:r>
              <a:t>La técnica sin bisturí reduce los riesgos de hematomas y infecciones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8" name="Arrow"/>
          <p:cNvSpPr/>
          <p:nvPr/>
        </p:nvSpPr>
        <p:spPr>
          <a:xfrm>
            <a:off x="0" y="1628775"/>
            <a:ext cx="2411413" cy="4392613"/>
          </a:xfrm>
          <a:prstGeom prst="rightArrow">
            <a:avLst>
              <a:gd name="adj1" fmla="val 56935"/>
              <a:gd name="adj2" fmla="val 37449"/>
            </a:avLst>
          </a:prstGeom>
          <a:gradFill>
            <a:gsLst>
              <a:gs pos="0">
                <a:srgbClr val="FF9900"/>
              </a:gs>
              <a:gs pos="100000">
                <a:schemeClr val="accent1">
                  <a:alpha val="0"/>
                </a:schemeClr>
              </a:gs>
            </a:gsLst>
            <a:lin ang="16200000"/>
          </a:gradFill>
          <a:ln w="12700">
            <a:miter lim="400000"/>
          </a:ln>
        </p:spPr>
        <p:txBody>
          <a:bodyPr lIns="45719" rIns="45719" anchor="ctr"/>
          <a:lstStyle/>
          <a:p>
            <a:pPr>
              <a:defRPr sz="1800"/>
            </a:pPr>
          </a:p>
        </p:txBody>
      </p:sp>
      <p:sp>
        <p:nvSpPr>
          <p:cNvPr id="189" name="Etapa 3. Oclusión del vas"/>
          <p:cNvSpPr txBox="1"/>
          <p:nvPr/>
        </p:nvSpPr>
        <p:spPr>
          <a:xfrm>
            <a:off x="3033395" y="1646237"/>
            <a:ext cx="4712653"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atin typeface="Arial"/>
                <a:ea typeface="Arial"/>
                <a:cs typeface="Arial"/>
                <a:sym typeface="Arial"/>
              </a:defRPr>
            </a:lvl1pPr>
          </a:lstStyle>
          <a:p>
            <a:pPr/>
            <a:r>
              <a:t>Etapa 3. Oclusión del vas</a:t>
            </a:r>
          </a:p>
        </p:txBody>
      </p:sp>
      <p:pic>
        <p:nvPicPr>
          <p:cNvPr id="190" name="image.png" descr="image.png"/>
          <p:cNvPicPr>
            <a:picLocks noChangeAspect="1"/>
          </p:cNvPicPr>
          <p:nvPr/>
        </p:nvPicPr>
        <p:blipFill>
          <a:blip r:embed="rId2">
            <a:extLst/>
          </a:blip>
          <a:stretch>
            <a:fillRect/>
          </a:stretch>
        </p:blipFill>
        <p:spPr>
          <a:xfrm>
            <a:off x="3525837" y="2422525"/>
            <a:ext cx="4248151" cy="2805113"/>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3" name="La Clásica: Ligadura y escisión (LE)"/>
          <p:cNvSpPr txBox="1"/>
          <p:nvPr>
            <p:ph type="title" idx="4294967295"/>
          </p:nvPr>
        </p:nvSpPr>
        <p:spPr>
          <a:xfrm>
            <a:off x="1331912" y="381000"/>
            <a:ext cx="7364413" cy="762000"/>
          </a:xfrm>
          <a:prstGeom prst="rect">
            <a:avLst/>
          </a:prstGeom>
        </p:spPr>
        <p:txBody>
          <a:bodyPr>
            <a:normAutofit fontScale="100000" lnSpcReduction="0"/>
          </a:bodyPr>
          <a:lstStyle>
            <a:lvl1pPr>
              <a:defRPr sz="2800"/>
            </a:lvl1pPr>
          </a:lstStyle>
          <a:p>
            <a:pPr/>
            <a:r>
              <a:t>La Clásica: Ligadura y escisión (LE)</a:t>
            </a:r>
          </a:p>
        </p:txBody>
      </p:sp>
      <p:pic>
        <p:nvPicPr>
          <p:cNvPr id="194" name="IMG0017" descr="IMG0017"/>
          <p:cNvPicPr>
            <a:picLocks noChangeAspect="1"/>
          </p:cNvPicPr>
          <p:nvPr/>
        </p:nvPicPr>
        <p:blipFill>
          <a:blip r:embed="rId2">
            <a:extLst/>
          </a:blip>
          <a:srcRect l="2912" t="2563" r="3071" b="2563"/>
          <a:stretch>
            <a:fillRect/>
          </a:stretch>
        </p:blipFill>
        <p:spPr>
          <a:xfrm>
            <a:off x="4448174" y="2781300"/>
            <a:ext cx="4248151" cy="2857501"/>
          </a:xfrm>
          <a:prstGeom prst="rect">
            <a:avLst/>
          </a:prstGeom>
          <a:ln w="12700">
            <a:miter lim="400000"/>
          </a:ln>
        </p:spPr>
      </p:pic>
      <p:pic>
        <p:nvPicPr>
          <p:cNvPr id="195" name="IMG0002" descr="IMG0002"/>
          <p:cNvPicPr>
            <a:picLocks noChangeAspect="1"/>
          </p:cNvPicPr>
          <p:nvPr/>
        </p:nvPicPr>
        <p:blipFill>
          <a:blip r:embed="rId3">
            <a:extLst/>
          </a:blip>
          <a:srcRect l="7131" t="13371" r="1945" b="11750"/>
          <a:stretch>
            <a:fillRect/>
          </a:stretch>
        </p:blipFill>
        <p:spPr>
          <a:xfrm>
            <a:off x="781050" y="1341437"/>
            <a:ext cx="3887788" cy="259238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 name="Slide Number"/>
          <p:cNvSpPr txBox="1"/>
          <p:nvPr>
            <p:ph type="sldNum" sz="quarter" idx="2"/>
          </p:nvPr>
        </p:nvSpPr>
        <p:spPr>
          <a:xfrm>
            <a:off x="8730520" y="5803900"/>
            <a:ext cx="18488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 name="¿Quiénes somos?"/>
          <p:cNvSpPr txBox="1"/>
          <p:nvPr>
            <p:ph type="title" idx="4294967295"/>
          </p:nvPr>
        </p:nvSpPr>
        <p:spPr>
          <a:xfrm>
            <a:off x="1674812" y="381000"/>
            <a:ext cx="6402388" cy="762000"/>
          </a:xfrm>
          <a:prstGeom prst="rect">
            <a:avLst/>
          </a:prstGeom>
        </p:spPr>
        <p:txBody>
          <a:bodyPr>
            <a:normAutofit fontScale="100000" lnSpcReduction="0"/>
          </a:bodyPr>
          <a:lstStyle/>
          <a:p>
            <a:pPr/>
            <a:r>
              <a:t>¿Quiénes somos?</a:t>
            </a:r>
          </a:p>
        </p:txBody>
      </p:sp>
      <p:sp>
        <p:nvSpPr>
          <p:cNvPr id="41" name="Clínico…"/>
          <p:cNvSpPr txBox="1"/>
          <p:nvPr>
            <p:ph type="body" idx="4294967295"/>
          </p:nvPr>
        </p:nvSpPr>
        <p:spPr>
          <a:xfrm>
            <a:off x="1187450" y="1177925"/>
            <a:ext cx="5905500" cy="4425950"/>
          </a:xfrm>
          <a:prstGeom prst="rect">
            <a:avLst/>
          </a:prstGeom>
        </p:spPr>
        <p:txBody>
          <a:bodyPr>
            <a:normAutofit fontScale="100000" lnSpcReduction="0"/>
          </a:bodyPr>
          <a:lstStyle/>
          <a:p>
            <a:pPr marL="0" indent="0">
              <a:buSzTx/>
              <a:buNone/>
              <a:defRPr b="1"/>
            </a:pPr>
            <a:r>
              <a:t>Clínico</a:t>
            </a:r>
          </a:p>
          <a:p>
            <a:pPr marL="0" indent="0"/>
            <a:r>
              <a:t>1986-2021: más de 36.000 vasectomías</a:t>
            </a:r>
          </a:p>
          <a:p>
            <a:pPr marL="0" indent="0"/>
            <a:r>
              <a:t>Introducción de la vasectomía sin bisturí en Canadá en 1992</a:t>
            </a:r>
          </a:p>
          <a:p>
            <a:pPr marL="0" indent="0"/>
            <a:r>
              <a:t>1.500 vasectomías el ultimo año </a:t>
            </a:r>
          </a:p>
          <a:p>
            <a:pPr marL="0" indent="0">
              <a:buSzTx/>
              <a:buNone/>
              <a:defRPr b="1"/>
            </a:pPr>
          </a:p>
          <a:p>
            <a:pPr marL="0" indent="0">
              <a:buSzTx/>
              <a:buNone/>
              <a:defRPr b="1"/>
            </a:pPr>
            <a:r>
              <a:t>Profesor</a:t>
            </a:r>
          </a:p>
          <a:p>
            <a:pPr marL="0" indent="0"/>
            <a:r>
              <a:t>Profesor emérito, Departamento de medicina familiar y de urgencia, Universidad Laval, Quebec, Canadá</a:t>
            </a:r>
          </a:p>
          <a:p>
            <a:pPr marL="0" indent="0"/>
            <a:r>
              <a:t>Más de 60 médicos formados </a:t>
            </a:r>
            <a:r>
              <a:rPr sz="1800"/>
              <a:t>(</a:t>
            </a:r>
            <a:r>
              <a:rPr sz="1600"/>
              <a:t>Canadá, Estados Unidos, Jordania, Nepal, Bangladesh, India, Tailandia, Ruanda, Venezuela, Colombia y Ecuador)</a:t>
            </a:r>
          </a:p>
        </p:txBody>
      </p:sp>
      <p:pic>
        <p:nvPicPr>
          <p:cNvPr id="42" name="image.png" descr="image.png"/>
          <p:cNvPicPr>
            <a:picLocks noChangeAspect="1"/>
          </p:cNvPicPr>
          <p:nvPr/>
        </p:nvPicPr>
        <p:blipFill>
          <a:blip r:embed="rId2">
            <a:extLst/>
          </a:blip>
          <a:srcRect l="44406" t="0" r="21859" b="39512"/>
          <a:stretch>
            <a:fillRect/>
          </a:stretch>
        </p:blipFill>
        <p:spPr>
          <a:xfrm>
            <a:off x="6794500" y="214312"/>
            <a:ext cx="2130425" cy="259238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41">
                                            <p:bg/>
                                          </p:spTgt>
                                        </p:tgtEl>
                                        <p:attrNameLst>
                                          <p:attrName>style.visibility</p:attrName>
                                        </p:attrNameLst>
                                      </p:cBhvr>
                                      <p:to>
                                        <p:strVal val="visible"/>
                                      </p:to>
                                    </p:set>
                                    <p:anim calcmode="lin" valueType="num">
                                      <p:cBhvr>
                                        <p:cTn id="7" dur="500" fill="hold"/>
                                        <p:tgtEl>
                                          <p:spTgt spid="41">
                                            <p:bg/>
                                          </p:spTgt>
                                        </p:tgtEl>
                                        <p:attrNameLst>
                                          <p:attrName>ppt_x</p:attrName>
                                        </p:attrNameLst>
                                      </p:cBhvr>
                                      <p:tavLst>
                                        <p:tav tm="0">
                                          <p:val>
                                            <p:strVal val="#ppt_x"/>
                                          </p:val>
                                        </p:tav>
                                        <p:tav tm="100000">
                                          <p:val>
                                            <p:strVal val="#ppt_x"/>
                                          </p:val>
                                        </p:tav>
                                      </p:tavLst>
                                    </p:anim>
                                    <p:anim calcmode="lin" valueType="num">
                                      <p:cBhvr>
                                        <p:cTn id="8" dur="500" fill="hold"/>
                                        <p:tgtEl>
                                          <p:spTgt spid="41">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41">
                                            <p:txEl>
                                              <p:pRg st="0" end="0"/>
                                            </p:txEl>
                                          </p:spTgt>
                                        </p:tgtEl>
                                        <p:attrNameLst>
                                          <p:attrName>style.visibility</p:attrName>
                                        </p:attrNameLst>
                                      </p:cBhvr>
                                      <p:to>
                                        <p:strVal val="visible"/>
                                      </p:to>
                                    </p:set>
                                    <p:anim calcmode="lin" valueType="num">
                                      <p:cBhvr>
                                        <p:cTn id="11"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41">
                                            <p:txEl>
                                              <p:pRg st="1" end="1"/>
                                            </p:txEl>
                                          </p:spTgt>
                                        </p:tgtEl>
                                        <p:attrNameLst>
                                          <p:attrName>style.visibility</p:attrName>
                                        </p:attrNameLst>
                                      </p:cBhvr>
                                      <p:to>
                                        <p:strVal val="visible"/>
                                      </p:to>
                                    </p:set>
                                    <p:anim calcmode="lin" valueType="num">
                                      <p:cBhvr>
                                        <p:cTn id="17" dur="500" fill="hold"/>
                                        <p:tgtEl>
                                          <p:spTgt spid="41">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41">
                                            <p:txEl>
                                              <p:pRg st="2" end="2"/>
                                            </p:txEl>
                                          </p:spTgt>
                                        </p:tgtEl>
                                        <p:attrNameLst>
                                          <p:attrName>style.visibility</p:attrName>
                                        </p:attrNameLst>
                                      </p:cBhvr>
                                      <p:to>
                                        <p:strVal val="visible"/>
                                      </p:to>
                                    </p:set>
                                    <p:anim calcmode="lin" valueType="num">
                                      <p:cBhvr>
                                        <p:cTn id="23" dur="500" fill="hold"/>
                                        <p:tgtEl>
                                          <p:spTgt spid="41">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41">
                                            <p:txEl>
                                              <p:pRg st="3" end="3"/>
                                            </p:txEl>
                                          </p:spTgt>
                                        </p:tgtEl>
                                        <p:attrNameLst>
                                          <p:attrName>style.visibility</p:attrName>
                                        </p:attrNameLst>
                                      </p:cBhvr>
                                      <p:to>
                                        <p:strVal val="visible"/>
                                      </p:to>
                                    </p:set>
                                    <p:anim calcmode="lin" valueType="num">
                                      <p:cBhvr>
                                        <p:cTn id="29" dur="500" fill="hold"/>
                                        <p:tgtEl>
                                          <p:spTgt spid="41">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4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1" fill="hold">
                                  <p:stCondLst>
                                    <p:cond delay="0"/>
                                  </p:stCondLst>
                                  <p:iterate type="el" backwards="0">
                                    <p:tmAbs val="0"/>
                                  </p:iterate>
                                  <p:childTnLst>
                                    <p:set>
                                      <p:cBhvr>
                                        <p:cTn id="34" fill="hold"/>
                                        <p:tgtEl>
                                          <p:spTgt spid="41">
                                            <p:txEl>
                                              <p:pRg st="4" end="4"/>
                                            </p:txEl>
                                          </p:spTgt>
                                        </p:tgtEl>
                                        <p:attrNameLst>
                                          <p:attrName>style.visibility</p:attrName>
                                        </p:attrNameLst>
                                      </p:cBhvr>
                                      <p:to>
                                        <p:strVal val="visible"/>
                                      </p:to>
                                    </p:set>
                                    <p:anim calcmode="lin" valueType="num">
                                      <p:cBhvr>
                                        <p:cTn id="35" dur="500" fill="hold"/>
                                        <p:tgtEl>
                                          <p:spTgt spid="4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4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1" fill="hold">
                                  <p:stCondLst>
                                    <p:cond delay="0"/>
                                  </p:stCondLst>
                                  <p:iterate type="el" backwards="0">
                                    <p:tmAbs val="0"/>
                                  </p:iterate>
                                  <p:childTnLst>
                                    <p:set>
                                      <p:cBhvr>
                                        <p:cTn id="40" fill="hold"/>
                                        <p:tgtEl>
                                          <p:spTgt spid="41">
                                            <p:txEl>
                                              <p:pRg st="5" end="5"/>
                                            </p:txEl>
                                          </p:spTgt>
                                        </p:tgtEl>
                                        <p:attrNameLst>
                                          <p:attrName>style.visibility</p:attrName>
                                        </p:attrNameLst>
                                      </p:cBhvr>
                                      <p:to>
                                        <p:strVal val="visible"/>
                                      </p:to>
                                    </p:set>
                                    <p:anim calcmode="lin" valueType="num">
                                      <p:cBhvr>
                                        <p:cTn id="41" dur="500" fill="hold"/>
                                        <p:tgtEl>
                                          <p:spTgt spid="41">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4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 grpId="1" fill="hold">
                                  <p:stCondLst>
                                    <p:cond delay="0"/>
                                  </p:stCondLst>
                                  <p:iterate type="el" backwards="0">
                                    <p:tmAbs val="0"/>
                                  </p:iterate>
                                  <p:childTnLst>
                                    <p:set>
                                      <p:cBhvr>
                                        <p:cTn id="46" fill="hold"/>
                                        <p:tgtEl>
                                          <p:spTgt spid="41">
                                            <p:txEl>
                                              <p:pRg st="6" end="6"/>
                                            </p:txEl>
                                          </p:spTgt>
                                        </p:tgtEl>
                                        <p:attrNameLst>
                                          <p:attrName>style.visibility</p:attrName>
                                        </p:attrNameLst>
                                      </p:cBhvr>
                                      <p:to>
                                        <p:strVal val="visible"/>
                                      </p:to>
                                    </p:set>
                                    <p:anim calcmode="lin" valueType="num">
                                      <p:cBhvr>
                                        <p:cTn id="47" dur="500" fill="hold"/>
                                        <p:tgtEl>
                                          <p:spTgt spid="41">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4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4" presetID="2" grpId="1" fill="hold">
                                  <p:stCondLst>
                                    <p:cond delay="0"/>
                                  </p:stCondLst>
                                  <p:iterate type="el" backwards="0">
                                    <p:tmAbs val="0"/>
                                  </p:iterate>
                                  <p:childTnLst>
                                    <p:set>
                                      <p:cBhvr>
                                        <p:cTn id="52" fill="hold"/>
                                        <p:tgtEl>
                                          <p:spTgt spid="41">
                                            <p:txEl>
                                              <p:pRg st="7" end="7"/>
                                            </p:txEl>
                                          </p:spTgt>
                                        </p:tgtEl>
                                        <p:attrNameLst>
                                          <p:attrName>style.visibility</p:attrName>
                                        </p:attrNameLst>
                                      </p:cBhvr>
                                      <p:to>
                                        <p:strVal val="visible"/>
                                      </p:to>
                                    </p:set>
                                    <p:anim calcmode="lin" valueType="num">
                                      <p:cBhvr>
                                        <p:cTn id="53" dur="500" fill="hold"/>
                                        <p:tgtEl>
                                          <p:spTgt spid="41">
                                            <p:txEl>
                                              <p:pRg st="7" end="7"/>
                                            </p:txEl>
                                          </p:spTgt>
                                        </p:tgtEl>
                                        <p:attrNameLst>
                                          <p:attrName>ppt_x</p:attrName>
                                        </p:attrNameLst>
                                      </p:cBhvr>
                                      <p:tavLst>
                                        <p:tav tm="0">
                                          <p:val>
                                            <p:strVal val="#ppt_x"/>
                                          </p:val>
                                        </p:tav>
                                        <p:tav tm="100000">
                                          <p:val>
                                            <p:strVal val="#ppt_x"/>
                                          </p:val>
                                        </p:tav>
                                      </p:tavLst>
                                    </p:anim>
                                    <p:anim calcmode="lin" valueType="num">
                                      <p:cBhvr>
                                        <p:cTn id="54" dur="500" fill="hold"/>
                                        <p:tgtEl>
                                          <p:spTgt spid="4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1"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 name="Photo 53" descr="Photo 53"/>
          <p:cNvPicPr>
            <a:picLocks noChangeAspect="1"/>
          </p:cNvPicPr>
          <p:nvPr/>
        </p:nvPicPr>
        <p:blipFill>
          <a:blip r:embed="rId3">
            <a:extLst/>
          </a:blip>
          <a:stretch>
            <a:fillRect/>
          </a:stretch>
        </p:blipFill>
        <p:spPr>
          <a:xfrm>
            <a:off x="4189412" y="1773237"/>
            <a:ext cx="4578351" cy="3024188"/>
          </a:xfrm>
          <a:prstGeom prst="rect">
            <a:avLst/>
          </a:prstGeom>
          <a:ln w="12700">
            <a:miter lim="400000"/>
          </a:ln>
        </p:spPr>
      </p:pic>
      <p:sp>
        <p:nvSpPr>
          <p:cNvPr id="199" name="Cauterización"/>
          <p:cNvSpPr txBox="1"/>
          <p:nvPr>
            <p:ph type="title" idx="4294967295"/>
          </p:nvPr>
        </p:nvSpPr>
        <p:spPr>
          <a:xfrm>
            <a:off x="1674812" y="381000"/>
            <a:ext cx="6402388" cy="762000"/>
          </a:xfrm>
          <a:prstGeom prst="rect">
            <a:avLst/>
          </a:prstGeom>
        </p:spPr>
        <p:txBody>
          <a:bodyPr>
            <a:normAutofit fontScale="100000" lnSpcReduction="0"/>
          </a:bodyPr>
          <a:lstStyle>
            <a:lvl1pPr>
              <a:defRPr sz="3200"/>
            </a:lvl1pPr>
          </a:lstStyle>
          <a:p>
            <a:pPr/>
            <a:r>
              <a:t>Cauterización</a:t>
            </a:r>
          </a:p>
        </p:txBody>
      </p:sp>
      <p:sp>
        <p:nvSpPr>
          <p:cNvPr id="200" name="Double-click to edit"/>
          <p:cNvSpPr txBox="1"/>
          <p:nvPr>
            <p:ph type="body" sz="quarter" idx="4294967295"/>
          </p:nvPr>
        </p:nvSpPr>
        <p:spPr>
          <a:xfrm>
            <a:off x="1674812" y="1447800"/>
            <a:ext cx="3141663" cy="2197100"/>
          </a:xfrm>
          <a:prstGeom prst="rect">
            <a:avLst/>
          </a:prstGeom>
        </p:spPr>
        <p:txBody>
          <a:bodyPr>
            <a:normAutofit fontScale="100000" lnSpcReduction="0"/>
          </a:bodyPr>
          <a:lstStyle>
            <a:lvl1pPr algn="ctr">
              <a:buSzTx/>
              <a:buNone/>
              <a:defRPr sz="1800"/>
            </a:lvl1pPr>
          </a:lstStyle>
          <a:p>
            <a:pPr/>
            <a:r>
              <a:t>	</a:t>
            </a:r>
          </a:p>
        </p:txBody>
      </p:sp>
      <p:pic>
        <p:nvPicPr>
          <p:cNvPr id="201" name="image.png" descr="image.png"/>
          <p:cNvPicPr>
            <a:picLocks noChangeAspect="1"/>
          </p:cNvPicPr>
          <p:nvPr/>
        </p:nvPicPr>
        <p:blipFill>
          <a:blip r:embed="rId4">
            <a:extLst/>
          </a:blip>
          <a:stretch>
            <a:fillRect/>
          </a:stretch>
        </p:blipFill>
        <p:spPr>
          <a:xfrm>
            <a:off x="179387" y="1379537"/>
            <a:ext cx="1766888" cy="2376488"/>
          </a:xfrm>
          <a:prstGeom prst="rect">
            <a:avLst/>
          </a:prstGeom>
          <a:ln w="12700">
            <a:miter lim="400000"/>
          </a:ln>
        </p:spPr>
      </p:pic>
      <p:pic>
        <p:nvPicPr>
          <p:cNvPr id="202" name="image.png" descr="image.png"/>
          <p:cNvPicPr>
            <a:picLocks noChangeAspect="1"/>
          </p:cNvPicPr>
          <p:nvPr/>
        </p:nvPicPr>
        <p:blipFill>
          <a:blip r:embed="rId5">
            <a:extLst/>
          </a:blip>
          <a:stretch>
            <a:fillRect/>
          </a:stretch>
        </p:blipFill>
        <p:spPr>
          <a:xfrm>
            <a:off x="1258887" y="3368675"/>
            <a:ext cx="1470026" cy="2232025"/>
          </a:xfrm>
          <a:prstGeom prst="rect">
            <a:avLst/>
          </a:prstGeom>
          <a:ln w="12700">
            <a:miter lim="400000"/>
          </a:ln>
        </p:spPr>
      </p:pic>
      <p:pic>
        <p:nvPicPr>
          <p:cNvPr id="203" name="termic fire" descr="termic fire"/>
          <p:cNvPicPr>
            <a:picLocks noChangeAspect="1"/>
          </p:cNvPicPr>
          <p:nvPr/>
        </p:nvPicPr>
        <p:blipFill>
          <a:blip r:embed="rId6">
            <a:extLst/>
          </a:blip>
          <a:stretch>
            <a:fillRect/>
          </a:stretch>
        </p:blipFill>
        <p:spPr>
          <a:xfrm rot="11168072">
            <a:off x="2749550" y="3565525"/>
            <a:ext cx="2120900" cy="24003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3"/>
                                        </p:tgtEl>
                                        <p:attrNameLst>
                                          <p:attrName>style.visibility</p:attrName>
                                        </p:attrNameLst>
                                      </p:cBhvr>
                                      <p:to>
                                        <p:strVal val="visible"/>
                                      </p:to>
                                    </p:set>
                                    <p:animEffect filter="fade" transition="in">
                                      <p:cBhvr>
                                        <p:cTn id="7" dur="5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Double-click to edit"/>
          <p:cNvSpPr txBox="1"/>
          <p:nvPr>
            <p:ph type="title" idx="4294967295"/>
          </p:nvPr>
        </p:nvSpPr>
        <p:spPr>
          <a:xfrm>
            <a:off x="1674812" y="381000"/>
            <a:ext cx="6402388" cy="762000"/>
          </a:xfrm>
          <a:prstGeom prst="rect">
            <a:avLst/>
          </a:prstGeom>
        </p:spPr>
        <p:txBody>
          <a:bodyPr>
            <a:normAutofit fontScale="100000" lnSpcReduction="0"/>
          </a:bodyPr>
          <a:lstStyle/>
          <a:p>
            <a:pPr/>
          </a:p>
        </p:txBody>
      </p:sp>
      <p:pic>
        <p:nvPicPr>
          <p:cNvPr id="208" name="image.png" descr="image.png"/>
          <p:cNvPicPr>
            <a:picLocks noChangeAspect="1"/>
          </p:cNvPicPr>
          <p:nvPr/>
        </p:nvPicPr>
        <p:blipFill>
          <a:blip r:embed="rId2">
            <a:extLst/>
          </a:blip>
          <a:stretch>
            <a:fillRect/>
          </a:stretch>
        </p:blipFill>
        <p:spPr>
          <a:xfrm>
            <a:off x="2124075" y="1484312"/>
            <a:ext cx="4908550" cy="3683001"/>
          </a:xfrm>
          <a:prstGeom prst="rect">
            <a:avLst/>
          </a:prstGeom>
          <a:ln w="12700">
            <a:miter lim="400000"/>
          </a:ln>
        </p:spPr>
      </p:pic>
      <p:sp>
        <p:nvSpPr>
          <p:cNvPr id="209"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2" name="Vasectomie" descr="Vasectomie"/>
          <p:cNvPicPr>
            <a:picLocks noChangeAspect="1"/>
          </p:cNvPicPr>
          <p:nvPr/>
        </p:nvPicPr>
        <p:blipFill>
          <a:blip r:embed="rId3">
            <a:extLst/>
          </a:blip>
          <a:stretch>
            <a:fillRect/>
          </a:stretch>
        </p:blipFill>
        <p:spPr>
          <a:xfrm>
            <a:off x="1187450" y="1341437"/>
            <a:ext cx="2616200" cy="2665413"/>
          </a:xfrm>
          <a:prstGeom prst="rect">
            <a:avLst/>
          </a:prstGeom>
          <a:ln w="12700">
            <a:miter lim="400000"/>
          </a:ln>
        </p:spPr>
      </p:pic>
      <p:sp>
        <p:nvSpPr>
          <p:cNvPr id="213" name="Interposición de la fascia (IF)"/>
          <p:cNvSpPr txBox="1"/>
          <p:nvPr>
            <p:ph type="title" idx="4294967295"/>
          </p:nvPr>
        </p:nvSpPr>
        <p:spPr>
          <a:xfrm>
            <a:off x="1674812" y="381000"/>
            <a:ext cx="6642101" cy="762000"/>
          </a:xfrm>
          <a:prstGeom prst="rect">
            <a:avLst/>
          </a:prstGeom>
        </p:spPr>
        <p:txBody>
          <a:bodyPr>
            <a:normAutofit fontScale="100000" lnSpcReduction="0"/>
          </a:bodyPr>
          <a:lstStyle>
            <a:lvl1pPr>
              <a:defRPr sz="2800"/>
            </a:lvl1pPr>
          </a:lstStyle>
          <a:p>
            <a:pPr/>
            <a:r>
              <a:t>Interposición de la fascia (IF)</a:t>
            </a:r>
          </a:p>
        </p:txBody>
      </p:sp>
      <p:sp>
        <p:nvSpPr>
          <p:cNvPr id="214" name="Double-click to edit"/>
          <p:cNvSpPr txBox="1"/>
          <p:nvPr>
            <p:ph type="body" sz="quarter" idx="4294967295"/>
          </p:nvPr>
        </p:nvSpPr>
        <p:spPr>
          <a:xfrm>
            <a:off x="1674812" y="1447800"/>
            <a:ext cx="3141663" cy="2197100"/>
          </a:xfrm>
          <a:prstGeom prst="rect">
            <a:avLst/>
          </a:prstGeom>
        </p:spPr>
        <p:txBody>
          <a:bodyPr>
            <a:normAutofit fontScale="100000" lnSpcReduction="0"/>
          </a:bodyPr>
          <a:lstStyle>
            <a:lvl1pPr algn="ctr">
              <a:buSzTx/>
              <a:buNone/>
              <a:defRPr sz="1800"/>
            </a:lvl1pPr>
          </a:lstStyle>
          <a:p>
            <a:pPr/>
            <a:r>
              <a:t>	</a:t>
            </a:r>
          </a:p>
        </p:txBody>
      </p:sp>
      <p:pic>
        <p:nvPicPr>
          <p:cNvPr id="215" name="image.png" descr="image.png"/>
          <p:cNvPicPr>
            <a:picLocks noChangeAspect="1"/>
          </p:cNvPicPr>
          <p:nvPr/>
        </p:nvPicPr>
        <p:blipFill>
          <a:blip r:embed="rId4">
            <a:extLst/>
          </a:blip>
          <a:stretch>
            <a:fillRect/>
          </a:stretch>
        </p:blipFill>
        <p:spPr>
          <a:xfrm>
            <a:off x="323850" y="4581525"/>
            <a:ext cx="4038600" cy="1871663"/>
          </a:xfrm>
          <a:prstGeom prst="rect">
            <a:avLst/>
          </a:prstGeom>
          <a:ln w="12700">
            <a:miter lim="400000"/>
          </a:ln>
        </p:spPr>
      </p:pic>
      <p:sp>
        <p:nvSpPr>
          <p:cNvPr id="216" name="Oval"/>
          <p:cNvSpPr/>
          <p:nvPr/>
        </p:nvSpPr>
        <p:spPr>
          <a:xfrm>
            <a:off x="1979612" y="2420937"/>
            <a:ext cx="1081088" cy="649288"/>
          </a:xfrm>
          <a:prstGeom prst="ellipse">
            <a:avLst/>
          </a:prstGeom>
          <a:ln w="25400">
            <a:solidFill>
              <a:srgbClr val="FF0000"/>
            </a:solidFill>
          </a:ln>
        </p:spPr>
        <p:txBody>
          <a:bodyPr lIns="45719" rIns="45719" anchor="ctr"/>
          <a:lstStyle/>
          <a:p>
            <a:pPr>
              <a:defRPr sz="1800"/>
            </a:pPr>
          </a:p>
        </p:txBody>
      </p:sp>
      <p:pic>
        <p:nvPicPr>
          <p:cNvPr id="217" name="Photo 61" descr="Photo 61"/>
          <p:cNvPicPr>
            <a:picLocks noChangeAspect="1"/>
          </p:cNvPicPr>
          <p:nvPr/>
        </p:nvPicPr>
        <p:blipFill>
          <a:blip r:embed="rId5">
            <a:extLst/>
          </a:blip>
          <a:stretch>
            <a:fillRect/>
          </a:stretch>
        </p:blipFill>
        <p:spPr>
          <a:xfrm>
            <a:off x="5003800" y="4365625"/>
            <a:ext cx="3671888" cy="2333625"/>
          </a:xfrm>
          <a:prstGeom prst="rect">
            <a:avLst/>
          </a:prstGeom>
          <a:ln w="12700">
            <a:miter lim="400000"/>
          </a:ln>
        </p:spPr>
      </p:pic>
      <p:sp>
        <p:nvSpPr>
          <p:cNvPr id="218" name="Oval"/>
          <p:cNvSpPr/>
          <p:nvPr/>
        </p:nvSpPr>
        <p:spPr>
          <a:xfrm>
            <a:off x="6084887" y="5516562"/>
            <a:ext cx="1152526" cy="576263"/>
          </a:xfrm>
          <a:prstGeom prst="ellipse">
            <a:avLst/>
          </a:prstGeom>
          <a:ln w="25400">
            <a:solidFill>
              <a:srgbClr val="FF0000"/>
            </a:solidFill>
          </a:ln>
        </p:spPr>
        <p:txBody>
          <a:bodyPr lIns="45719" rIns="45719" anchor="ctr"/>
          <a:lstStyle/>
          <a:p>
            <a:pPr>
              <a:defRPr sz="1800"/>
            </a:pPr>
          </a:p>
        </p:txBody>
      </p:sp>
      <p:pic>
        <p:nvPicPr>
          <p:cNvPr id="219" name="seattle" descr="seattle"/>
          <p:cNvPicPr>
            <a:picLocks noChangeAspect="1"/>
          </p:cNvPicPr>
          <p:nvPr/>
        </p:nvPicPr>
        <p:blipFill>
          <a:blip r:embed="rId6">
            <a:extLst/>
          </a:blip>
          <a:stretch>
            <a:fillRect/>
          </a:stretch>
        </p:blipFill>
        <p:spPr>
          <a:xfrm>
            <a:off x="5292725" y="1268412"/>
            <a:ext cx="2227263" cy="2667001"/>
          </a:xfrm>
          <a:prstGeom prst="rect">
            <a:avLst/>
          </a:prstGeom>
          <a:ln w="12700">
            <a:miter lim="400000"/>
          </a:ln>
        </p:spPr>
      </p:pic>
      <p:sp>
        <p:nvSpPr>
          <p:cNvPr id="220" name="Oval"/>
          <p:cNvSpPr/>
          <p:nvPr/>
        </p:nvSpPr>
        <p:spPr>
          <a:xfrm>
            <a:off x="2124075" y="4797425"/>
            <a:ext cx="1081088" cy="649288"/>
          </a:xfrm>
          <a:prstGeom prst="ellipse">
            <a:avLst/>
          </a:prstGeom>
          <a:ln w="25400">
            <a:solidFill>
              <a:srgbClr val="FF0000"/>
            </a:solidFill>
          </a:ln>
        </p:spPr>
        <p:txBody>
          <a:bodyPr lIns="45719" rIns="45719" anchor="ctr"/>
          <a:lstStyle/>
          <a:p>
            <a:pPr>
              <a:defRPr sz="1800"/>
            </a:pPr>
          </a:p>
        </p:txBody>
      </p:sp>
      <p:sp>
        <p:nvSpPr>
          <p:cNvPr id="221" name="Oval"/>
          <p:cNvSpPr/>
          <p:nvPr/>
        </p:nvSpPr>
        <p:spPr>
          <a:xfrm>
            <a:off x="5940425" y="2565400"/>
            <a:ext cx="1223963" cy="647700"/>
          </a:xfrm>
          <a:prstGeom prst="ellipse">
            <a:avLst/>
          </a:prstGeom>
          <a:ln w="25400">
            <a:solidFill>
              <a:srgbClr val="FF0000"/>
            </a:solidFill>
          </a:ln>
        </p:spPr>
        <p:txBody>
          <a:bodyPr lIns="45719" rIns="45719" anchor="ctr"/>
          <a:lstStyle/>
          <a:p>
            <a:pPr>
              <a:defRPr sz="1800"/>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Double-click to edit"/>
          <p:cNvSpPr txBox="1"/>
          <p:nvPr>
            <p:ph type="title" idx="4294967295"/>
          </p:nvPr>
        </p:nvSpPr>
        <p:spPr>
          <a:xfrm>
            <a:off x="1674812" y="381000"/>
            <a:ext cx="6402388" cy="762000"/>
          </a:xfrm>
          <a:prstGeom prst="rect">
            <a:avLst/>
          </a:prstGeom>
        </p:spPr>
        <p:txBody>
          <a:bodyPr>
            <a:normAutofit fontScale="100000" lnSpcReduction="0"/>
          </a:bodyPr>
          <a:lstStyle/>
          <a:p>
            <a:pPr/>
          </a:p>
        </p:txBody>
      </p:sp>
      <p:pic>
        <p:nvPicPr>
          <p:cNvPr id="226" name="image.png" descr="image.png"/>
          <p:cNvPicPr>
            <a:picLocks noChangeAspect="1"/>
          </p:cNvPicPr>
          <p:nvPr/>
        </p:nvPicPr>
        <p:blipFill>
          <a:blip r:embed="rId2">
            <a:extLst/>
          </a:blip>
          <a:stretch>
            <a:fillRect/>
          </a:stretch>
        </p:blipFill>
        <p:spPr>
          <a:xfrm>
            <a:off x="2124075" y="1484312"/>
            <a:ext cx="5040313" cy="3781426"/>
          </a:xfrm>
          <a:prstGeom prst="rect">
            <a:avLst/>
          </a:prstGeom>
          <a:ln w="12700">
            <a:miter lim="400000"/>
          </a:ln>
        </p:spPr>
      </p:pic>
      <p:sp>
        <p:nvSpPr>
          <p:cNvPr id="22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Cauterización (térmica o eléctrica) y IF…"/>
          <p:cNvSpPr txBox="1"/>
          <p:nvPr>
            <p:ph type="body" sz="half" idx="4294967295"/>
          </p:nvPr>
        </p:nvSpPr>
        <p:spPr>
          <a:xfrm>
            <a:off x="1547812" y="1196975"/>
            <a:ext cx="6337301" cy="2468563"/>
          </a:xfrm>
          <a:prstGeom prst="rect">
            <a:avLst/>
          </a:prstGeom>
        </p:spPr>
        <p:txBody>
          <a:bodyPr>
            <a:normAutofit fontScale="100000" lnSpcReduction="0"/>
          </a:bodyPr>
          <a:lstStyle/>
          <a:p>
            <a:pPr/>
          </a:p>
          <a:p>
            <a:pPr>
              <a:spcBef>
                <a:spcPts val="500"/>
              </a:spcBef>
              <a:defRPr sz="2400"/>
            </a:pPr>
            <a:r>
              <a:t>Cauterización (térmica o eléctrica) y IF</a:t>
            </a:r>
          </a:p>
          <a:p>
            <a:pPr algn="r">
              <a:spcBef>
                <a:spcPts val="500"/>
              </a:spcBef>
              <a:buSzTx/>
              <a:buNone/>
              <a:defRPr i="1" sz="2400"/>
            </a:pPr>
            <a:r>
              <a:t>EUA 2012 1a A</a:t>
            </a:r>
          </a:p>
        </p:txBody>
      </p:sp>
      <p:sp>
        <p:nvSpPr>
          <p:cNvPr id="230"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1" name="Recomendación del EAU"/>
          <p:cNvSpPr txBox="1"/>
          <p:nvPr>
            <p:ph type="title" idx="4294967295"/>
          </p:nvPr>
        </p:nvSpPr>
        <p:spPr>
          <a:xfrm>
            <a:off x="1674812" y="476250"/>
            <a:ext cx="6281738" cy="666750"/>
          </a:xfrm>
          <a:prstGeom prst="rect">
            <a:avLst/>
          </a:prstGeom>
        </p:spPr>
        <p:txBody>
          <a:bodyPr>
            <a:normAutofit fontScale="100000" lnSpcReduction="0"/>
          </a:bodyPr>
          <a:lstStyle/>
          <a:p>
            <a:pPr marL="342900" indent="-342900">
              <a:defRPr sz="2800"/>
            </a:pPr>
            <a:r>
              <a:t>Recomendación</a:t>
            </a:r>
            <a:r>
              <a:t> del EAU</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 tanto la cauterización como la interposición de la fascia son las mejores técnicas de oclusión del conducto deferente.…"/>
          <p:cNvSpPr txBox="1"/>
          <p:nvPr>
            <p:ph type="body" sz="half" idx="4294967295"/>
          </p:nvPr>
        </p:nvSpPr>
        <p:spPr>
          <a:xfrm>
            <a:off x="1547812" y="1196975"/>
            <a:ext cx="6337301" cy="3133725"/>
          </a:xfrm>
          <a:prstGeom prst="rect">
            <a:avLst/>
          </a:prstGeom>
        </p:spPr>
        <p:txBody>
          <a:bodyPr>
            <a:normAutofit fontScale="100000" lnSpcReduction="0"/>
          </a:bodyPr>
          <a:lstStyle/>
          <a:p>
            <a:pPr/>
          </a:p>
          <a:p>
            <a:pPr>
              <a:spcBef>
                <a:spcPts val="500"/>
              </a:spcBef>
              <a:defRPr i="1" sz="2400"/>
            </a:pPr>
            <a:r>
              <a:t>… </a:t>
            </a:r>
            <a:r>
              <a:rPr i="0"/>
              <a:t>tanto la cauterización como la interposición de la fascia son las mejores técnicas de oclusión del conducto deferente.</a:t>
            </a:r>
          </a:p>
          <a:p>
            <a:pPr algn="r">
              <a:spcBef>
                <a:spcPts val="500"/>
              </a:spcBef>
              <a:buSzTx/>
              <a:buNone/>
              <a:defRPr i="1" sz="2400"/>
            </a:pPr>
            <a:r>
              <a:t>CUA 2016 grado B</a:t>
            </a:r>
          </a:p>
        </p:txBody>
      </p:sp>
      <p:sp>
        <p:nvSpPr>
          <p:cNvPr id="234"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5" name="Recomendación del CUA"/>
          <p:cNvSpPr txBox="1"/>
          <p:nvPr>
            <p:ph type="title" idx="4294967295"/>
          </p:nvPr>
        </p:nvSpPr>
        <p:spPr>
          <a:xfrm>
            <a:off x="1674812" y="476250"/>
            <a:ext cx="6281738" cy="666750"/>
          </a:xfrm>
          <a:prstGeom prst="rect">
            <a:avLst/>
          </a:prstGeom>
        </p:spPr>
        <p:txBody>
          <a:bodyPr>
            <a:normAutofit fontScale="100000" lnSpcReduction="0"/>
          </a:bodyPr>
          <a:lstStyle/>
          <a:p>
            <a:pPr marL="342900" indent="-342900">
              <a:defRPr sz="2800"/>
            </a:pPr>
            <a:r>
              <a:t>Recomendación</a:t>
            </a:r>
            <a:r>
              <a:t> del CUA</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8" name="Recomendación del AUA (Grade C)"/>
          <p:cNvSpPr txBox="1"/>
          <p:nvPr>
            <p:ph type="title" idx="4294967295"/>
          </p:nvPr>
        </p:nvSpPr>
        <p:spPr>
          <a:xfrm>
            <a:off x="1403350" y="381000"/>
            <a:ext cx="7416800" cy="762000"/>
          </a:xfrm>
          <a:prstGeom prst="rect">
            <a:avLst/>
          </a:prstGeom>
        </p:spPr>
        <p:txBody>
          <a:bodyPr>
            <a:normAutofit fontScale="100000" lnSpcReduction="0"/>
          </a:bodyPr>
          <a:lstStyle/>
          <a:p>
            <a:pPr marL="342900" indent="-342900">
              <a:defRPr sz="2800"/>
            </a:pPr>
            <a:r>
              <a:t>Recomendación</a:t>
            </a:r>
            <a:r>
              <a:t> del </a:t>
            </a:r>
            <a:r>
              <a:t>A</a:t>
            </a:r>
            <a:r>
              <a:t>UA (Grade C)</a:t>
            </a:r>
          </a:p>
        </p:txBody>
      </p:sp>
      <p:sp>
        <p:nvSpPr>
          <p:cNvPr id="239" name="Recomendaciones basadas sobre:…"/>
          <p:cNvSpPr/>
          <p:nvPr/>
        </p:nvSpPr>
        <p:spPr>
          <a:xfrm>
            <a:off x="1835150" y="2074862"/>
            <a:ext cx="6048375" cy="2253616"/>
          </a:xfrm>
          <a:prstGeom prst="rect">
            <a:avLst/>
          </a:prstGeom>
          <a:solidFill>
            <a:srgbClr val="FFFF00"/>
          </a:solidFill>
          <a:ln w="28575">
            <a:solidFill>
              <a:srgbClr val="000000"/>
            </a:solidFill>
          </a:ln>
          <a:extLst>
            <a:ext uri="{C572A759-6A51-4108-AA02-DFA0A04FC94B}">
              <ma14:wrappingTextBoxFlag xmlns:ma14="http://schemas.microsoft.com/office/mac/drawingml/2011/main" val="1"/>
            </a:ext>
          </a:extLst>
        </p:spPr>
        <p:txBody>
          <a:bodyPr lIns="45719" rIns="45719">
            <a:spAutoFit/>
          </a:bodyPr>
          <a:lstStyle/>
          <a:p>
            <a:pPr>
              <a:defRPr sz="2000"/>
            </a:pPr>
            <a:r>
              <a:t>Recomendaciones basadas sobre:</a:t>
            </a:r>
          </a:p>
          <a:p>
            <a:pPr>
              <a:defRPr sz="2000"/>
            </a:pPr>
          </a:p>
          <a:p>
            <a:pPr>
              <a:buSzPct val="100000"/>
              <a:buFont typeface="Arial"/>
              <a:buChar char="•"/>
              <a:defRPr sz="2000"/>
            </a:pPr>
            <a:r>
              <a:t>estudios múltiples </a:t>
            </a:r>
          </a:p>
          <a:p>
            <a:pPr>
              <a:buSzPct val="100000"/>
              <a:buFont typeface="Arial"/>
              <a:buChar char="•"/>
              <a:defRPr sz="2000"/>
            </a:pPr>
            <a:r>
              <a:t>números grandes de pacientes </a:t>
            </a:r>
          </a:p>
          <a:p>
            <a:pPr>
              <a:buSzPct val="100000"/>
              <a:buFont typeface="Arial"/>
              <a:buChar char="•"/>
              <a:defRPr sz="2000"/>
            </a:pPr>
            <a:r>
              <a:t>con diferentes cirujanos</a:t>
            </a:r>
          </a:p>
          <a:p>
            <a:pPr>
              <a:buSzPct val="100000"/>
              <a:buFont typeface="Arial"/>
              <a:buChar char="•"/>
              <a:defRPr b="1" sz="2000"/>
            </a:pPr>
            <a:r>
              <a:t>tasas de falla oclusiva &lt;1% </a:t>
            </a:r>
          </a:p>
          <a:p>
            <a:pPr algn="r">
              <a:defRPr i="1" sz="2000"/>
            </a:pPr>
            <a:r>
              <a:t>AUA 2012</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Cauterización de la mucosa con o sin IF…"/>
          <p:cNvSpPr txBox="1"/>
          <p:nvPr>
            <p:ph type="body" sz="quarter" idx="4294967295"/>
          </p:nvPr>
        </p:nvSpPr>
        <p:spPr>
          <a:xfrm>
            <a:off x="971550" y="1700212"/>
            <a:ext cx="4392613" cy="2432051"/>
          </a:xfrm>
          <a:prstGeom prst="rect">
            <a:avLst/>
          </a:prstGeom>
        </p:spPr>
        <p:txBody>
          <a:bodyPr>
            <a:normAutofit fontScale="100000" lnSpcReduction="0"/>
          </a:bodyPr>
          <a:lstStyle/>
          <a:p>
            <a:pPr>
              <a:defRPr b="1"/>
            </a:pPr>
            <a:r>
              <a:t>Cauterización</a:t>
            </a:r>
            <a:r>
              <a:rPr b="0"/>
              <a:t> de la mucosa </a:t>
            </a:r>
            <a:r>
              <a:t>con</a:t>
            </a:r>
            <a:r>
              <a:rPr b="0"/>
              <a:t> o </a:t>
            </a:r>
            <a:r>
              <a:t>sin</a:t>
            </a:r>
            <a:r>
              <a:rPr b="0"/>
              <a:t> IF </a:t>
            </a:r>
            <a:endParaRPr b="0"/>
          </a:p>
          <a:p>
            <a:pPr lvl="1" marL="508000" indent="-155575">
              <a:spcBef>
                <a:spcPts val="0"/>
              </a:spcBef>
              <a:defRPr b="1" sz="1800"/>
            </a:pPr>
            <a:r>
              <a:t>Con IF </a:t>
            </a:r>
            <a:r>
              <a:rPr b="0"/>
              <a:t>si se deja el segmento testicular </a:t>
            </a:r>
            <a:r>
              <a:t>abierto</a:t>
            </a:r>
          </a:p>
          <a:p>
            <a:pPr lvl="1" marL="508000" indent="-155575">
              <a:spcBef>
                <a:spcPts val="0"/>
              </a:spcBef>
              <a:defRPr b="1" sz="1800"/>
            </a:pPr>
            <a:r>
              <a:t>No ligaduras </a:t>
            </a:r>
            <a:r>
              <a:rPr b="0"/>
              <a:t>o </a:t>
            </a:r>
            <a:r>
              <a:t>grapas </a:t>
            </a:r>
            <a:r>
              <a:rPr b="0"/>
              <a:t>sobre el vas </a:t>
            </a:r>
          </a:p>
        </p:txBody>
      </p:sp>
      <p:sp>
        <p:nvSpPr>
          <p:cNvPr id="242"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3" name="Recomendación del AUA (Grado C)"/>
          <p:cNvSpPr txBox="1"/>
          <p:nvPr>
            <p:ph type="title" idx="4294967295"/>
          </p:nvPr>
        </p:nvSpPr>
        <p:spPr>
          <a:xfrm>
            <a:off x="1403350" y="381000"/>
            <a:ext cx="7416800" cy="762000"/>
          </a:xfrm>
          <a:prstGeom prst="rect">
            <a:avLst/>
          </a:prstGeom>
        </p:spPr>
        <p:txBody>
          <a:bodyPr>
            <a:normAutofit fontScale="100000" lnSpcReduction="0"/>
          </a:bodyPr>
          <a:lstStyle/>
          <a:p>
            <a:pPr marL="342900" indent="-342900">
              <a:defRPr sz="2800"/>
            </a:pPr>
            <a:r>
              <a:t>Recomendación</a:t>
            </a:r>
            <a:r>
              <a:t> del </a:t>
            </a:r>
            <a:r>
              <a:t>A</a:t>
            </a:r>
            <a:r>
              <a:t>UA (Grado C)</a:t>
            </a:r>
          </a:p>
        </p:txBody>
      </p:sp>
      <p:pic>
        <p:nvPicPr>
          <p:cNvPr id="244" name="Mucosal cautery with fascial interposition. " descr="Mucosal cautery with fascial interposition. "/>
          <p:cNvPicPr>
            <a:picLocks noChangeAspect="1"/>
          </p:cNvPicPr>
          <p:nvPr/>
        </p:nvPicPr>
        <p:blipFill>
          <a:blip r:embed="rId2">
            <a:extLst/>
          </a:blip>
          <a:stretch>
            <a:fillRect/>
          </a:stretch>
        </p:blipFill>
        <p:spPr>
          <a:xfrm>
            <a:off x="5254625" y="1116012"/>
            <a:ext cx="3313113" cy="1665288"/>
          </a:xfrm>
          <a:prstGeom prst="rect">
            <a:avLst/>
          </a:prstGeom>
          <a:ln w="12700">
            <a:miter lim="400000"/>
          </a:ln>
        </p:spPr>
      </p:pic>
      <p:pic>
        <p:nvPicPr>
          <p:cNvPr id="245" name="Figure 3. " descr="Figure 3. "/>
          <p:cNvPicPr>
            <a:picLocks noChangeAspect="1"/>
          </p:cNvPicPr>
          <p:nvPr/>
        </p:nvPicPr>
        <p:blipFill>
          <a:blip r:embed="rId3">
            <a:extLst/>
          </a:blip>
          <a:stretch>
            <a:fillRect/>
          </a:stretch>
        </p:blipFill>
        <p:spPr>
          <a:xfrm>
            <a:off x="5249862" y="2862262"/>
            <a:ext cx="3629026" cy="1984376"/>
          </a:xfrm>
          <a:prstGeom prst="rect">
            <a:avLst/>
          </a:prstGeom>
          <a:ln w="12700">
            <a:miter lim="400000"/>
          </a:ln>
        </p:spPr>
      </p:pic>
      <p:pic>
        <p:nvPicPr>
          <p:cNvPr id="246" name="Figure 4. " descr="Figure 4. "/>
          <p:cNvPicPr>
            <a:picLocks noChangeAspect="1"/>
          </p:cNvPicPr>
          <p:nvPr/>
        </p:nvPicPr>
        <p:blipFill>
          <a:blip r:embed="rId4">
            <a:extLst/>
          </a:blip>
          <a:stretch>
            <a:fillRect/>
          </a:stretch>
        </p:blipFill>
        <p:spPr>
          <a:xfrm>
            <a:off x="5380037" y="4860925"/>
            <a:ext cx="3484563" cy="1804988"/>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écnica de Marie Stopes International (electrocauterización extensiva sin dividir el vas)"/>
          <p:cNvSpPr txBox="1"/>
          <p:nvPr>
            <p:ph type="body" sz="quarter" idx="4294967295"/>
          </p:nvPr>
        </p:nvSpPr>
        <p:spPr>
          <a:xfrm>
            <a:off x="1331912" y="1628775"/>
            <a:ext cx="3959226" cy="1323975"/>
          </a:xfrm>
          <a:prstGeom prst="rect">
            <a:avLst/>
          </a:prstGeom>
        </p:spPr>
        <p:txBody>
          <a:bodyPr>
            <a:normAutofit fontScale="100000" lnSpcReduction="0"/>
          </a:bodyPr>
          <a:lstStyle/>
          <a:p>
            <a:pPr/>
            <a:r>
              <a:t>Técnica de </a:t>
            </a:r>
            <a:r>
              <a:rPr b="1"/>
              <a:t>Marie Stopes International </a:t>
            </a:r>
            <a:r>
              <a:t>(electrocauterización extensiva sin dividir el vas)</a:t>
            </a:r>
          </a:p>
        </p:txBody>
      </p:sp>
      <p:sp>
        <p:nvSpPr>
          <p:cNvPr id="249"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 name="Recomendación del AUA (Grado C)"/>
          <p:cNvSpPr txBox="1"/>
          <p:nvPr>
            <p:ph type="title" idx="4294967295"/>
          </p:nvPr>
        </p:nvSpPr>
        <p:spPr>
          <a:xfrm>
            <a:off x="1403350" y="381000"/>
            <a:ext cx="7416800" cy="762000"/>
          </a:xfrm>
          <a:prstGeom prst="rect">
            <a:avLst/>
          </a:prstGeom>
        </p:spPr>
        <p:txBody>
          <a:bodyPr>
            <a:normAutofit fontScale="100000" lnSpcReduction="0"/>
          </a:bodyPr>
          <a:lstStyle/>
          <a:p>
            <a:pPr marL="342900" indent="-342900">
              <a:defRPr sz="2800"/>
            </a:pPr>
            <a:r>
              <a:t>Recomendación</a:t>
            </a:r>
            <a:r>
              <a:t> del </a:t>
            </a:r>
            <a:r>
              <a:t>A</a:t>
            </a:r>
            <a:r>
              <a:t>UA (Grado C)</a:t>
            </a:r>
          </a:p>
        </p:txBody>
      </p:sp>
      <p:pic>
        <p:nvPicPr>
          <p:cNvPr id="251" name="Figure 5. " descr="Figure 5. "/>
          <p:cNvPicPr>
            <a:picLocks noChangeAspect="1"/>
          </p:cNvPicPr>
          <p:nvPr/>
        </p:nvPicPr>
        <p:blipFill>
          <a:blip r:embed="rId2">
            <a:extLst/>
          </a:blip>
          <a:stretch>
            <a:fillRect/>
          </a:stretch>
        </p:blipFill>
        <p:spPr>
          <a:xfrm>
            <a:off x="5435600" y="1462087"/>
            <a:ext cx="3457575" cy="1744663"/>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Double-click to edit"/>
          <p:cNvSpPr txBox="1"/>
          <p:nvPr>
            <p:ph type="title" idx="4294967295"/>
          </p:nvPr>
        </p:nvSpPr>
        <p:spPr>
          <a:xfrm>
            <a:off x="1674812" y="381000"/>
            <a:ext cx="6402388" cy="762000"/>
          </a:xfrm>
          <a:prstGeom prst="rect">
            <a:avLst/>
          </a:prstGeom>
        </p:spPr>
        <p:txBody>
          <a:bodyPr>
            <a:normAutofit fontScale="100000" lnSpcReduction="0"/>
          </a:bodyPr>
          <a:lstStyle/>
          <a:p>
            <a:pPr/>
          </a:p>
        </p:txBody>
      </p:sp>
      <p:pic>
        <p:nvPicPr>
          <p:cNvPr id="254" name="image.png" descr="image.png"/>
          <p:cNvPicPr>
            <a:picLocks noChangeAspect="1"/>
          </p:cNvPicPr>
          <p:nvPr/>
        </p:nvPicPr>
        <p:blipFill>
          <a:blip r:embed="rId2">
            <a:extLst/>
          </a:blip>
          <a:stretch>
            <a:fillRect/>
          </a:stretch>
        </p:blipFill>
        <p:spPr>
          <a:xfrm>
            <a:off x="1763712" y="1341437"/>
            <a:ext cx="5976938" cy="3983038"/>
          </a:xfrm>
          <a:prstGeom prst="rect">
            <a:avLst/>
          </a:prstGeom>
          <a:ln w="12700">
            <a:miter lim="400000"/>
          </a:ln>
        </p:spPr>
      </p:pic>
      <p:sp>
        <p:nvSpPr>
          <p:cNvPr id="255"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 name="Slide Number"/>
          <p:cNvSpPr txBox="1"/>
          <p:nvPr>
            <p:ph type="sldNum" sz="quarter" idx="2"/>
          </p:nvPr>
        </p:nvSpPr>
        <p:spPr>
          <a:xfrm>
            <a:off x="8730520" y="5803900"/>
            <a:ext cx="18488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 name="¿Quiénes somos?"/>
          <p:cNvSpPr txBox="1"/>
          <p:nvPr>
            <p:ph type="title" idx="4294967295"/>
          </p:nvPr>
        </p:nvSpPr>
        <p:spPr>
          <a:xfrm>
            <a:off x="1674812" y="381000"/>
            <a:ext cx="6402388" cy="762000"/>
          </a:xfrm>
          <a:prstGeom prst="rect">
            <a:avLst/>
          </a:prstGeom>
        </p:spPr>
        <p:txBody>
          <a:bodyPr>
            <a:normAutofit fontScale="100000" lnSpcReduction="0"/>
          </a:bodyPr>
          <a:lstStyle/>
          <a:p>
            <a:pPr/>
            <a:r>
              <a:t>¿Quiénes somos?</a:t>
            </a:r>
          </a:p>
        </p:txBody>
      </p:sp>
      <p:sp>
        <p:nvSpPr>
          <p:cNvPr id="46" name="Investigador…"/>
          <p:cNvSpPr txBox="1"/>
          <p:nvPr>
            <p:ph type="body" idx="4294967295"/>
          </p:nvPr>
        </p:nvSpPr>
        <p:spPr>
          <a:xfrm>
            <a:off x="1187450" y="1268412"/>
            <a:ext cx="5607050" cy="5324476"/>
          </a:xfrm>
          <a:prstGeom prst="rect">
            <a:avLst/>
          </a:prstGeom>
        </p:spPr>
        <p:txBody>
          <a:bodyPr>
            <a:normAutofit fontScale="100000" lnSpcReduction="0"/>
          </a:bodyPr>
          <a:lstStyle/>
          <a:p>
            <a:pPr marL="0" indent="0">
              <a:buSzTx/>
              <a:buNone/>
              <a:defRPr b="1"/>
            </a:pPr>
            <a:r>
              <a:t>Investigador</a:t>
            </a:r>
          </a:p>
          <a:p>
            <a:pPr marL="0" indent="0"/>
            <a:r>
              <a:t>PhD en epidemiología clínica </a:t>
            </a:r>
          </a:p>
          <a:p>
            <a:pPr marL="0" indent="0"/>
            <a:r>
              <a:t>34 publicaciones y 65 conferencias o talleres nacionales e internacionales sobre la vasectomía</a:t>
            </a:r>
          </a:p>
          <a:p>
            <a:pPr marL="0" indent="0"/>
          </a:p>
          <a:p>
            <a:pPr marL="0" indent="0"/>
            <a:r>
              <a:t>Miembro del comité de guía de practica clínica de la American Urological Association (AUA) sobre la vasectomía.</a:t>
            </a:r>
          </a:p>
          <a:p>
            <a:pPr marL="0" indent="0"/>
            <a:r>
              <a:t>Miembro de la junta médica del Día mundial de la vasectomía </a:t>
            </a:r>
          </a:p>
        </p:txBody>
      </p:sp>
      <p:pic>
        <p:nvPicPr>
          <p:cNvPr id="47" name="image.png" descr="image.png"/>
          <p:cNvPicPr>
            <a:picLocks noChangeAspect="1"/>
          </p:cNvPicPr>
          <p:nvPr/>
        </p:nvPicPr>
        <p:blipFill>
          <a:blip r:embed="rId2">
            <a:extLst/>
          </a:blip>
          <a:srcRect l="44406" t="0" r="21859" b="39512"/>
          <a:stretch>
            <a:fillRect/>
          </a:stretch>
        </p:blipFill>
        <p:spPr>
          <a:xfrm>
            <a:off x="6794500" y="214312"/>
            <a:ext cx="2130425" cy="2592389"/>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IMG0002" descr="IMG0002"/>
          <p:cNvPicPr>
            <a:picLocks noChangeAspect="1"/>
          </p:cNvPicPr>
          <p:nvPr/>
        </p:nvPicPr>
        <p:blipFill>
          <a:blip r:embed="rId2">
            <a:extLst/>
          </a:blip>
          <a:srcRect l="1673" t="1971" r="2757" b="1"/>
          <a:stretch>
            <a:fillRect/>
          </a:stretch>
        </p:blipFill>
        <p:spPr>
          <a:xfrm>
            <a:off x="1042987" y="1557337"/>
            <a:ext cx="3859214" cy="2640014"/>
          </a:xfrm>
          <a:prstGeom prst="rect">
            <a:avLst/>
          </a:prstGeom>
          <a:ln>
            <a:solidFill>
              <a:srgbClr val="000000"/>
            </a:solidFill>
            <a:miter/>
          </a:ln>
        </p:spPr>
      </p:pic>
      <p:pic>
        <p:nvPicPr>
          <p:cNvPr id="259" name="IMG0017" descr="IMG0017"/>
          <p:cNvPicPr>
            <a:picLocks noChangeAspect="1"/>
          </p:cNvPicPr>
          <p:nvPr/>
        </p:nvPicPr>
        <p:blipFill>
          <a:blip r:embed="rId3">
            <a:extLst/>
          </a:blip>
          <a:srcRect l="4606" t="3741" r="0" b="4280"/>
          <a:stretch>
            <a:fillRect/>
          </a:stretch>
        </p:blipFill>
        <p:spPr>
          <a:xfrm>
            <a:off x="4570412" y="3133725"/>
            <a:ext cx="4154488" cy="2670176"/>
          </a:xfrm>
          <a:prstGeom prst="rect">
            <a:avLst/>
          </a:prstGeom>
          <a:ln>
            <a:solidFill>
              <a:srgbClr val="000000"/>
            </a:solidFill>
          </a:ln>
        </p:spPr>
      </p:pic>
      <p:sp>
        <p:nvSpPr>
          <p:cNvPr id="260" name="La Clásica: Ligadura y escisión (LE)"/>
          <p:cNvSpPr txBox="1"/>
          <p:nvPr/>
        </p:nvSpPr>
        <p:spPr>
          <a:xfrm>
            <a:off x="968057" y="468947"/>
            <a:ext cx="7274561" cy="5232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b="1" sz="2800">
                <a:solidFill>
                  <a:srgbClr val="CC0000"/>
                </a:solidFill>
              </a:defRPr>
            </a:lvl1pPr>
          </a:lstStyle>
          <a:p>
            <a:pPr/>
            <a:r>
              <a:t>La Clásica: Ligadura y escisión (LE)</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3" name="Un fracaso…"/>
          <p:cNvSpPr txBox="1"/>
          <p:nvPr>
            <p:ph type="title" idx="4294967295"/>
          </p:nvPr>
        </p:nvSpPr>
        <p:spPr>
          <a:xfrm>
            <a:off x="1116012" y="333375"/>
            <a:ext cx="6402388" cy="762000"/>
          </a:xfrm>
          <a:prstGeom prst="rect">
            <a:avLst/>
          </a:prstGeom>
        </p:spPr>
        <p:txBody>
          <a:bodyPr>
            <a:normAutofit fontScale="100000" lnSpcReduction="0"/>
          </a:bodyPr>
          <a:lstStyle>
            <a:lvl1pPr>
              <a:defRPr sz="2800"/>
            </a:lvl1pPr>
          </a:lstStyle>
          <a:p>
            <a:pPr/>
            <a:r>
              <a:t>Un fracaso…</a:t>
            </a:r>
          </a:p>
        </p:txBody>
      </p:sp>
      <p:sp>
        <p:nvSpPr>
          <p:cNvPr id="264" name="Tasa de falla oclusiva…"/>
          <p:cNvSpPr txBox="1"/>
          <p:nvPr>
            <p:ph type="body" idx="4294967295"/>
          </p:nvPr>
        </p:nvSpPr>
        <p:spPr>
          <a:xfrm>
            <a:off x="971550" y="1484312"/>
            <a:ext cx="7632700" cy="4006851"/>
          </a:xfrm>
          <a:prstGeom prst="rect">
            <a:avLst/>
          </a:prstGeom>
        </p:spPr>
        <p:txBody>
          <a:bodyPr>
            <a:normAutofit fontScale="100000" lnSpcReduction="0"/>
          </a:bodyPr>
          <a:lstStyle/>
          <a:p>
            <a:pPr marL="0" indent="0">
              <a:spcBef>
                <a:spcPts val="500"/>
              </a:spcBef>
              <a:buSzTx/>
              <a:buNone/>
              <a:defRPr b="1" sz="2400"/>
            </a:pPr>
            <a:r>
              <a:t>Tasa de falla oclusiva </a:t>
            </a:r>
          </a:p>
          <a:p>
            <a:pPr lvl="1" marL="508000" indent="-155575">
              <a:spcBef>
                <a:spcPts val="0"/>
              </a:spcBef>
            </a:pPr>
            <a:r>
              <a:t>México:</a:t>
            </a:r>
            <a:r>
              <a:rPr b="1"/>
              <a:t>8%</a:t>
            </a:r>
            <a:endParaRPr b="1"/>
          </a:p>
          <a:p>
            <a:pPr lvl="1" marL="155575" indent="196850">
              <a:spcBef>
                <a:spcPts val="0"/>
              </a:spcBef>
              <a:buSzTx/>
              <a:buNone/>
              <a:defRPr i="1" sz="1800"/>
            </a:pPr>
            <a:r>
              <a:t>	Cortes et al, Contraception 1997</a:t>
            </a:r>
          </a:p>
          <a:p>
            <a:pPr lvl="1" marL="508000" indent="-155575">
              <a:spcBef>
                <a:spcPts val="0"/>
              </a:spcBef>
            </a:pPr>
            <a:r>
              <a:t>Canadá: </a:t>
            </a:r>
            <a:r>
              <a:rPr b="1"/>
              <a:t>8%</a:t>
            </a:r>
            <a:endParaRPr b="1"/>
          </a:p>
          <a:p>
            <a:pPr lvl="1" marL="155575" indent="196850">
              <a:spcBef>
                <a:spcPts val="0"/>
              </a:spcBef>
              <a:buSzTx/>
              <a:buNone/>
              <a:defRPr i="1" sz="1800"/>
            </a:pPr>
            <a:r>
              <a:t>	Labrecque et al, J Urol 2002</a:t>
            </a:r>
          </a:p>
          <a:p>
            <a:pPr lvl="1" marL="508000" indent="-155575">
              <a:spcBef>
                <a:spcPts val="0"/>
              </a:spcBef>
            </a:pPr>
            <a:r>
              <a:t>México:</a:t>
            </a:r>
            <a:r>
              <a:rPr b="1"/>
              <a:t>12%</a:t>
            </a:r>
            <a:endParaRPr b="1"/>
          </a:p>
          <a:p>
            <a:pPr lvl="1" marL="155575" indent="196850">
              <a:spcBef>
                <a:spcPts val="0"/>
              </a:spcBef>
              <a:buSzTx/>
              <a:buNone/>
              <a:defRPr i="1" sz="1800"/>
            </a:pPr>
            <a:r>
              <a:t>	Barone et al,  J Urol 2003</a:t>
            </a:r>
          </a:p>
          <a:p>
            <a:pPr lvl="1" marL="508000" indent="-155575">
              <a:spcBef>
                <a:spcPts val="0"/>
              </a:spcBef>
            </a:pPr>
            <a:r>
              <a:t>Colombia: </a:t>
            </a:r>
            <a:r>
              <a:rPr b="1"/>
              <a:t>29%</a:t>
            </a:r>
            <a:endParaRPr b="1"/>
          </a:p>
          <a:p>
            <a:pPr lvl="1" marL="155575" indent="196850">
              <a:spcBef>
                <a:spcPts val="0"/>
              </a:spcBef>
              <a:buSzTx/>
              <a:buNone/>
              <a:defRPr i="1"/>
            </a:pPr>
            <a:r>
              <a:t>	</a:t>
            </a:r>
            <a:r>
              <a:rPr sz="1800"/>
              <a:t>De los Rios , Andrologia 2003</a:t>
            </a:r>
          </a:p>
          <a:p>
            <a:pPr lvl="1" marL="508000" indent="-155575">
              <a:spcBef>
                <a:spcPts val="0"/>
              </a:spcBef>
            </a:pPr>
            <a:r>
              <a:t>Siete países (ensayo randomizado): </a:t>
            </a:r>
            <a:r>
              <a:rPr b="1"/>
              <a:t>13%</a:t>
            </a:r>
            <a:endParaRPr b="1"/>
          </a:p>
          <a:p>
            <a:pPr lvl="2" marL="0" indent="698500">
              <a:spcBef>
                <a:spcPts val="0"/>
              </a:spcBef>
              <a:buSzTx/>
              <a:buNone/>
              <a:defRPr i="1" sz="1800"/>
            </a:pPr>
            <a:r>
              <a:t>	Sokal et al, BMC Medicine 2004</a:t>
            </a:r>
          </a:p>
        </p:txBody>
      </p:sp>
      <p:pic>
        <p:nvPicPr>
          <p:cNvPr id="265" name="IMG0002" descr="IMG0002"/>
          <p:cNvPicPr>
            <a:picLocks noChangeAspect="1"/>
          </p:cNvPicPr>
          <p:nvPr/>
        </p:nvPicPr>
        <p:blipFill>
          <a:blip r:embed="rId2">
            <a:extLst/>
          </a:blip>
          <a:srcRect l="1673" t="1971" r="2757" b="1"/>
          <a:stretch>
            <a:fillRect/>
          </a:stretch>
        </p:blipFill>
        <p:spPr>
          <a:xfrm>
            <a:off x="5827712" y="620712"/>
            <a:ext cx="2174876" cy="1487489"/>
          </a:xfrm>
          <a:prstGeom prst="rect">
            <a:avLst/>
          </a:prstGeom>
          <a:ln>
            <a:solidFill>
              <a:srgbClr val="000000"/>
            </a:solidFill>
            <a:miter/>
          </a:ln>
        </p:spPr>
      </p:pic>
      <p:pic>
        <p:nvPicPr>
          <p:cNvPr id="266" name="IMG0017" descr="IMG0017"/>
          <p:cNvPicPr>
            <a:picLocks noChangeAspect="1"/>
          </p:cNvPicPr>
          <p:nvPr/>
        </p:nvPicPr>
        <p:blipFill>
          <a:blip r:embed="rId3">
            <a:extLst/>
          </a:blip>
          <a:srcRect l="4606" t="3741" r="0" b="4280"/>
          <a:stretch>
            <a:fillRect/>
          </a:stretch>
        </p:blipFill>
        <p:spPr>
          <a:xfrm>
            <a:off x="6588125" y="1844675"/>
            <a:ext cx="2341563" cy="1504951"/>
          </a:xfrm>
          <a:prstGeom prst="rect">
            <a:avLst/>
          </a:prstGeom>
          <a:ln>
            <a:solidFill>
              <a:srgbClr val="000000"/>
            </a:solidFill>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9" name="Un fracaso…"/>
          <p:cNvSpPr txBox="1"/>
          <p:nvPr>
            <p:ph type="title" idx="4294967295"/>
          </p:nvPr>
        </p:nvSpPr>
        <p:spPr>
          <a:xfrm>
            <a:off x="1331912" y="381000"/>
            <a:ext cx="6745288" cy="762000"/>
          </a:xfrm>
          <a:prstGeom prst="rect">
            <a:avLst/>
          </a:prstGeom>
        </p:spPr>
        <p:txBody>
          <a:bodyPr>
            <a:normAutofit fontScale="100000" lnSpcReduction="0"/>
          </a:bodyPr>
          <a:lstStyle>
            <a:lvl1pPr>
              <a:defRPr sz="2800"/>
            </a:lvl1pPr>
          </a:lstStyle>
          <a:p>
            <a:pPr/>
            <a:r>
              <a:t>Un fracaso…</a:t>
            </a:r>
          </a:p>
        </p:txBody>
      </p:sp>
      <p:sp>
        <p:nvSpPr>
          <p:cNvPr id="270" name="Tasas de falla contraceptiva…"/>
          <p:cNvSpPr txBox="1"/>
          <p:nvPr>
            <p:ph type="body" idx="4294967295"/>
          </p:nvPr>
        </p:nvSpPr>
        <p:spPr>
          <a:xfrm>
            <a:off x="971550" y="1614487"/>
            <a:ext cx="7632700" cy="3600451"/>
          </a:xfrm>
          <a:prstGeom prst="rect">
            <a:avLst/>
          </a:prstGeom>
        </p:spPr>
        <p:txBody>
          <a:bodyPr>
            <a:normAutofit fontScale="100000" lnSpcReduction="0"/>
          </a:bodyPr>
          <a:lstStyle/>
          <a:p>
            <a:pPr marL="0" indent="6350">
              <a:spcBef>
                <a:spcPts val="500"/>
              </a:spcBef>
              <a:buSzTx/>
              <a:buNone/>
              <a:defRPr b="1" sz="2400"/>
            </a:pPr>
            <a:r>
              <a:t>Tasas de falla contraceptiva</a:t>
            </a:r>
          </a:p>
          <a:p>
            <a:pPr lvl="2" marL="838200" indent="-139700">
              <a:spcBef>
                <a:spcPts val="0"/>
              </a:spcBef>
            </a:pPr>
            <a:r>
              <a:t>India: </a:t>
            </a:r>
            <a:r>
              <a:rPr b="1"/>
              <a:t>3% - 5%</a:t>
            </a:r>
            <a:endParaRPr b="1"/>
          </a:p>
          <a:p>
            <a:pPr lvl="4" marL="139700" indent="1231900">
              <a:spcBef>
                <a:spcPts val="0"/>
              </a:spcBef>
              <a:buSzTx/>
              <a:buNone/>
              <a:defRPr i="1" sz="1800"/>
            </a:pPr>
            <a:r>
              <a:t>Mrhida 1979</a:t>
            </a:r>
          </a:p>
          <a:p>
            <a:pPr lvl="2" marL="838200" indent="-139700">
              <a:spcBef>
                <a:spcPts val="0"/>
              </a:spcBef>
            </a:pPr>
            <a:r>
              <a:t>Nepal: </a:t>
            </a:r>
            <a:r>
              <a:rPr b="1"/>
              <a:t>4%</a:t>
            </a:r>
            <a:r>
              <a:t> después de 3 años</a:t>
            </a:r>
          </a:p>
          <a:p>
            <a:pPr lvl="4" marL="139700" indent="1231900">
              <a:spcBef>
                <a:spcPts val="0"/>
              </a:spcBef>
              <a:buSzTx/>
              <a:buNone/>
              <a:defRPr i="1" sz="1800"/>
            </a:pPr>
            <a:r>
              <a:t>Nazerali et al, Contraception 2003 </a:t>
            </a:r>
          </a:p>
          <a:p>
            <a:pPr lvl="2" marL="838200" indent="-139700">
              <a:spcBef>
                <a:spcPts val="0"/>
              </a:spcBef>
            </a:pPr>
            <a:r>
              <a:t>Vietnam: </a:t>
            </a:r>
            <a:r>
              <a:rPr b="1"/>
              <a:t>4%</a:t>
            </a:r>
            <a:r>
              <a:t> después de 5 años</a:t>
            </a:r>
          </a:p>
          <a:p>
            <a:pPr lvl="4" marL="139700" indent="1231900">
              <a:spcBef>
                <a:spcPts val="0"/>
              </a:spcBef>
              <a:buSzTx/>
              <a:buNone/>
              <a:defRPr i="1" sz="1800"/>
            </a:pPr>
            <a:r>
              <a:t>Hieu et al, Int J Gynaecol Obstet  2003</a:t>
            </a:r>
            <a:r>
              <a:rPr i="0"/>
              <a:t> </a:t>
            </a:r>
            <a:endParaRPr i="0"/>
          </a:p>
          <a:p>
            <a:pPr lvl="2" marL="838200" indent="-139700">
              <a:spcBef>
                <a:spcPts val="0"/>
              </a:spcBef>
            </a:pPr>
            <a:r>
              <a:t>China: </a:t>
            </a:r>
            <a:r>
              <a:rPr b="1"/>
              <a:t>9%</a:t>
            </a:r>
            <a:r>
              <a:t> después de 10 años</a:t>
            </a:r>
          </a:p>
          <a:p>
            <a:pPr lvl="4" marL="139700" indent="1231900">
              <a:spcBef>
                <a:spcPts val="0"/>
              </a:spcBef>
              <a:buSzTx/>
              <a:buNone/>
              <a:defRPr i="1" sz="1800"/>
            </a:pPr>
            <a:r>
              <a:t>Wang, Contraception 2002 </a:t>
            </a:r>
          </a:p>
        </p:txBody>
      </p:sp>
      <p:pic>
        <p:nvPicPr>
          <p:cNvPr id="271" name="IMG0002" descr="IMG0002"/>
          <p:cNvPicPr>
            <a:picLocks noChangeAspect="1"/>
          </p:cNvPicPr>
          <p:nvPr/>
        </p:nvPicPr>
        <p:blipFill>
          <a:blip r:embed="rId2">
            <a:extLst/>
          </a:blip>
          <a:srcRect l="1673" t="1971" r="2757" b="1"/>
          <a:stretch>
            <a:fillRect/>
          </a:stretch>
        </p:blipFill>
        <p:spPr>
          <a:xfrm>
            <a:off x="6156325" y="333375"/>
            <a:ext cx="2736851" cy="1871663"/>
          </a:xfrm>
          <a:prstGeom prst="rect">
            <a:avLst/>
          </a:prstGeom>
          <a:ln>
            <a:solidFill>
              <a:srgbClr val="000000"/>
            </a:solidFill>
            <a:miter/>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Y si se hace la interposición de la fascia?"/>
          <p:cNvSpPr txBox="1"/>
          <p:nvPr>
            <p:ph type="title" idx="4294967295"/>
          </p:nvPr>
        </p:nvSpPr>
        <p:spPr>
          <a:xfrm>
            <a:off x="1674812" y="381000"/>
            <a:ext cx="6402388" cy="762000"/>
          </a:xfrm>
          <a:prstGeom prst="rect">
            <a:avLst/>
          </a:prstGeom>
        </p:spPr>
        <p:txBody>
          <a:bodyPr>
            <a:normAutofit fontScale="100000" lnSpcReduction="0"/>
          </a:bodyPr>
          <a:lstStyle>
            <a:lvl1pPr defTabSz="694944">
              <a:defRPr sz="2128"/>
            </a:lvl1pPr>
          </a:lstStyle>
          <a:p>
            <a:pPr/>
            <a:r>
              <a:t>¿Y si se hace la interposición de la fascia? </a:t>
            </a:r>
          </a:p>
        </p:txBody>
      </p:sp>
      <p:sp>
        <p:nvSpPr>
          <p:cNvPr id="274"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7" name="Group"/>
          <p:cNvGrpSpPr/>
          <p:nvPr/>
        </p:nvGrpSpPr>
        <p:grpSpPr>
          <a:xfrm>
            <a:off x="4714875" y="1885950"/>
            <a:ext cx="4198938" cy="1944688"/>
            <a:chOff x="0" y="0"/>
            <a:chExt cx="4198937" cy="1944687"/>
          </a:xfrm>
        </p:grpSpPr>
        <p:sp>
          <p:nvSpPr>
            <p:cNvPr id="275" name="Rectangle"/>
            <p:cNvSpPr/>
            <p:nvPr/>
          </p:nvSpPr>
          <p:spPr>
            <a:xfrm>
              <a:off x="0" y="0"/>
              <a:ext cx="4198938" cy="1944688"/>
            </a:xfrm>
            <a:prstGeom prst="rect">
              <a:avLst/>
            </a:prstGeom>
            <a:solidFill>
              <a:srgbClr val="D9D9D9"/>
            </a:solidFill>
            <a:ln w="12700" cap="flat">
              <a:noFill/>
              <a:miter lim="400000"/>
            </a:ln>
            <a:effectLst/>
          </p:spPr>
          <p:txBody>
            <a:bodyPr wrap="square" lIns="45719" tIns="45719" rIns="45719" bIns="45719" numCol="1" anchor="t">
              <a:noAutofit/>
            </a:bodyPr>
            <a:lstStyle/>
            <a:p>
              <a:pPr/>
            </a:p>
          </p:txBody>
        </p:sp>
        <p:pic>
          <p:nvPicPr>
            <p:cNvPr id="276" name="image.png" descr="image.png"/>
            <p:cNvPicPr>
              <a:picLocks noChangeAspect="1"/>
            </p:cNvPicPr>
            <p:nvPr/>
          </p:nvPicPr>
          <p:blipFill>
            <a:blip r:embed="rId2">
              <a:extLst/>
            </a:blip>
            <a:stretch>
              <a:fillRect/>
            </a:stretch>
          </p:blipFill>
          <p:spPr>
            <a:xfrm>
              <a:off x="0" y="0"/>
              <a:ext cx="4198938" cy="1944688"/>
            </a:xfrm>
            <a:prstGeom prst="rect">
              <a:avLst/>
            </a:prstGeom>
            <a:ln w="9525" cap="flat">
              <a:solidFill>
                <a:srgbClr val="000000"/>
              </a:solidFill>
              <a:prstDash val="solid"/>
              <a:round/>
            </a:ln>
            <a:effectLst/>
          </p:spPr>
        </p:pic>
      </p:grpSp>
      <p:pic>
        <p:nvPicPr>
          <p:cNvPr id="278" name="IMG0002" descr="IMG0002"/>
          <p:cNvPicPr>
            <a:picLocks noChangeAspect="1"/>
          </p:cNvPicPr>
          <p:nvPr/>
        </p:nvPicPr>
        <p:blipFill>
          <a:blip r:embed="rId3">
            <a:extLst/>
          </a:blip>
          <a:srcRect l="7131" t="13371" r="1945" b="11750"/>
          <a:stretch>
            <a:fillRect/>
          </a:stretch>
        </p:blipFill>
        <p:spPr>
          <a:xfrm>
            <a:off x="371474" y="1917699"/>
            <a:ext cx="2952751" cy="1968501"/>
          </a:xfrm>
          <a:prstGeom prst="rect">
            <a:avLst/>
          </a:prstGeom>
          <a:ln>
            <a:solidFill>
              <a:srgbClr val="000000"/>
            </a:solidFill>
          </a:ln>
        </p:spPr>
      </p:pic>
      <p:sp>
        <p:nvSpPr>
          <p:cNvPr id="279" name="Arrow"/>
          <p:cNvSpPr/>
          <p:nvPr/>
        </p:nvSpPr>
        <p:spPr>
          <a:xfrm>
            <a:off x="3530600" y="2659062"/>
            <a:ext cx="979488" cy="485776"/>
          </a:xfrm>
          <a:prstGeom prst="rightArrow">
            <a:avLst>
              <a:gd name="adj1" fmla="val 50000"/>
              <a:gd name="adj2" fmla="val 49942"/>
            </a:avLst>
          </a:prstGeom>
          <a:solidFill>
            <a:srgbClr val="FF0000"/>
          </a:solidFill>
          <a:ln>
            <a:solidFill>
              <a:srgbClr val="000000"/>
            </a:solidFill>
          </a:ln>
        </p:spPr>
        <p:txBody>
          <a:bodyPr lIns="45719" rIns="45719"/>
          <a:lstStyle/>
          <a:p>
            <a:pPr>
              <a:defRPr sz="1800"/>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Y si se hace la interposición de la fascia?"/>
          <p:cNvSpPr txBox="1"/>
          <p:nvPr>
            <p:ph type="title" idx="4294967295"/>
          </p:nvPr>
        </p:nvSpPr>
        <p:spPr>
          <a:xfrm>
            <a:off x="1674812" y="381000"/>
            <a:ext cx="6402388" cy="762000"/>
          </a:xfrm>
          <a:prstGeom prst="rect">
            <a:avLst/>
          </a:prstGeom>
        </p:spPr>
        <p:txBody>
          <a:bodyPr>
            <a:normAutofit fontScale="100000" lnSpcReduction="0"/>
          </a:bodyPr>
          <a:lstStyle>
            <a:lvl1pPr defTabSz="694944">
              <a:defRPr sz="2128"/>
            </a:lvl1pPr>
          </a:lstStyle>
          <a:p>
            <a:pPr/>
            <a:r>
              <a:t>¿Y si se hace la interposición de la fascia? </a:t>
            </a:r>
          </a:p>
        </p:txBody>
      </p:sp>
      <p:sp>
        <p:nvSpPr>
          <p:cNvPr id="282" name="La interposición de fascia aumenta la eficacia oclusiva de la vasectomía con ligadura y escisión"/>
          <p:cNvSpPr txBox="1"/>
          <p:nvPr>
            <p:ph type="body" sz="quarter" idx="4294967295"/>
          </p:nvPr>
        </p:nvSpPr>
        <p:spPr>
          <a:xfrm>
            <a:off x="1674812" y="1447800"/>
            <a:ext cx="6402388" cy="1200150"/>
          </a:xfrm>
          <a:prstGeom prst="rect">
            <a:avLst/>
          </a:prstGeom>
        </p:spPr>
        <p:txBody>
          <a:bodyPr>
            <a:normAutofit fontScale="100000" lnSpcReduction="0"/>
          </a:bodyPr>
          <a:lstStyle/>
          <a:p>
            <a:pPr>
              <a:spcBef>
                <a:spcPts val="500"/>
              </a:spcBef>
              <a:defRPr sz="2400"/>
            </a:pPr>
            <a:r>
              <a:t>La interposición de fascia </a:t>
            </a:r>
            <a:r>
              <a:rPr b="1"/>
              <a:t>aumenta</a:t>
            </a:r>
            <a:r>
              <a:t> la eficacia oclusiva de la vasectomía con ligadura y escisión</a:t>
            </a:r>
          </a:p>
        </p:txBody>
      </p:sp>
      <p:sp>
        <p:nvSpPr>
          <p:cNvPr id="283"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4" name="image.png" descr="image.png"/>
          <p:cNvPicPr>
            <a:picLocks noChangeAspect="1"/>
          </p:cNvPicPr>
          <p:nvPr/>
        </p:nvPicPr>
        <p:blipFill>
          <a:blip r:embed="rId2">
            <a:extLst/>
          </a:blip>
          <a:stretch>
            <a:fillRect/>
          </a:stretch>
        </p:blipFill>
        <p:spPr>
          <a:xfrm>
            <a:off x="755650" y="2668587"/>
            <a:ext cx="8116888" cy="3960813"/>
          </a:xfrm>
          <a:prstGeom prst="rect">
            <a:avLst/>
          </a:prstGeom>
          <a:ln>
            <a:solidFill>
              <a:srgbClr val="000000"/>
            </a:solidFill>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Y si se hace la interposición de la fascia?"/>
          <p:cNvSpPr txBox="1"/>
          <p:nvPr>
            <p:ph type="title" idx="4294967295"/>
          </p:nvPr>
        </p:nvSpPr>
        <p:spPr>
          <a:xfrm>
            <a:off x="1674812" y="381000"/>
            <a:ext cx="6402388" cy="762000"/>
          </a:xfrm>
          <a:prstGeom prst="rect">
            <a:avLst/>
          </a:prstGeom>
        </p:spPr>
        <p:txBody>
          <a:bodyPr>
            <a:normAutofit fontScale="100000" lnSpcReduction="0"/>
          </a:bodyPr>
          <a:lstStyle>
            <a:lvl1pPr defTabSz="694944">
              <a:defRPr sz="2128"/>
            </a:lvl1pPr>
          </a:lstStyle>
          <a:p>
            <a:pPr/>
            <a:r>
              <a:t>¿Y si se hace la interposición de la fascia? </a:t>
            </a:r>
          </a:p>
        </p:txBody>
      </p:sp>
      <p:sp>
        <p:nvSpPr>
          <p:cNvPr id="287" name="La interposición de fascia aumenta la eficacia oclusiva de la vasectomía"/>
          <p:cNvSpPr txBox="1"/>
          <p:nvPr>
            <p:ph type="body" sz="quarter" idx="4294967295"/>
          </p:nvPr>
        </p:nvSpPr>
        <p:spPr>
          <a:xfrm>
            <a:off x="1674812" y="1447800"/>
            <a:ext cx="6402388" cy="1117600"/>
          </a:xfrm>
          <a:prstGeom prst="rect">
            <a:avLst/>
          </a:prstGeom>
        </p:spPr>
        <p:txBody>
          <a:bodyPr>
            <a:normAutofit fontScale="100000" lnSpcReduction="0"/>
          </a:bodyPr>
          <a:lstStyle/>
          <a:p>
            <a:pPr>
              <a:spcBef>
                <a:spcPts val="600"/>
              </a:spcBef>
              <a:defRPr sz="2400"/>
            </a:pPr>
            <a:r>
              <a:t>La interposición de fascia </a:t>
            </a:r>
            <a:r>
              <a:rPr b="1" sz="2800"/>
              <a:t>aumenta</a:t>
            </a:r>
            <a:r>
              <a:t> la eficacia oclusiva de la vasectomía</a:t>
            </a:r>
          </a:p>
        </p:txBody>
      </p:sp>
      <p:sp>
        <p:nvSpPr>
          <p:cNvPr id="288"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4" name="Group"/>
          <p:cNvGrpSpPr/>
          <p:nvPr/>
        </p:nvGrpSpPr>
        <p:grpSpPr>
          <a:xfrm>
            <a:off x="1476374" y="3686174"/>
            <a:ext cx="7121527" cy="1570039"/>
            <a:chOff x="0" y="0"/>
            <a:chExt cx="7121525" cy="1570037"/>
          </a:xfrm>
        </p:grpSpPr>
        <p:grpSp>
          <p:nvGrpSpPr>
            <p:cNvPr id="291" name="Group"/>
            <p:cNvGrpSpPr/>
            <p:nvPr/>
          </p:nvGrpSpPr>
          <p:grpSpPr>
            <a:xfrm>
              <a:off x="3643869" y="0"/>
              <a:ext cx="3477657" cy="1472135"/>
              <a:chOff x="0" y="0"/>
              <a:chExt cx="3477655" cy="1472134"/>
            </a:xfrm>
          </p:grpSpPr>
          <p:sp>
            <p:nvSpPr>
              <p:cNvPr id="289" name="Rectangle"/>
              <p:cNvSpPr/>
              <p:nvPr/>
            </p:nvSpPr>
            <p:spPr>
              <a:xfrm>
                <a:off x="0" y="0"/>
                <a:ext cx="3477656" cy="1472135"/>
              </a:xfrm>
              <a:prstGeom prst="rect">
                <a:avLst/>
              </a:prstGeom>
              <a:solidFill>
                <a:srgbClr val="D9D9D9"/>
              </a:solidFill>
              <a:ln w="12700" cap="flat">
                <a:noFill/>
                <a:miter lim="400000"/>
              </a:ln>
              <a:effectLst/>
            </p:spPr>
            <p:txBody>
              <a:bodyPr wrap="square" lIns="45719" tIns="45719" rIns="45719" bIns="45719" numCol="1" anchor="t">
                <a:noAutofit/>
              </a:bodyPr>
              <a:lstStyle/>
              <a:p>
                <a:pPr/>
              </a:p>
            </p:txBody>
          </p:sp>
          <p:pic>
            <p:nvPicPr>
              <p:cNvPr id="290" name="image.png" descr="image.png"/>
              <p:cNvPicPr>
                <a:picLocks noChangeAspect="1"/>
              </p:cNvPicPr>
              <p:nvPr/>
            </p:nvPicPr>
            <p:blipFill>
              <a:blip r:embed="rId2">
                <a:extLst/>
              </a:blip>
              <a:stretch>
                <a:fillRect/>
              </a:stretch>
            </p:blipFill>
            <p:spPr>
              <a:xfrm>
                <a:off x="0" y="0"/>
                <a:ext cx="3477656" cy="1472135"/>
              </a:xfrm>
              <a:prstGeom prst="rect">
                <a:avLst/>
              </a:prstGeom>
              <a:ln w="9525" cap="flat">
                <a:solidFill>
                  <a:srgbClr val="000000"/>
                </a:solidFill>
                <a:prstDash val="solid"/>
                <a:round/>
              </a:ln>
              <a:effectLst/>
            </p:spPr>
          </p:pic>
        </p:grpSp>
        <p:pic>
          <p:nvPicPr>
            <p:cNvPr id="292" name="IMG0002" descr="IMG0002"/>
            <p:cNvPicPr>
              <a:picLocks noChangeAspect="1"/>
            </p:cNvPicPr>
            <p:nvPr/>
          </p:nvPicPr>
          <p:blipFill>
            <a:blip r:embed="rId3">
              <a:extLst/>
            </a:blip>
            <a:srcRect l="7131" t="13371" r="1945" b="11750"/>
            <a:stretch>
              <a:fillRect/>
            </a:stretch>
          </p:blipFill>
          <p:spPr>
            <a:xfrm>
              <a:off x="-1" y="80664"/>
              <a:ext cx="2445358" cy="1489374"/>
            </a:xfrm>
            <a:prstGeom prst="rect">
              <a:avLst/>
            </a:prstGeom>
            <a:ln w="9525" cap="flat">
              <a:solidFill>
                <a:srgbClr val="000000"/>
              </a:solidFill>
              <a:prstDash val="solid"/>
              <a:round/>
            </a:ln>
            <a:effectLst/>
          </p:spPr>
        </p:pic>
        <p:sp>
          <p:nvSpPr>
            <p:cNvPr id="293" name="Arrow"/>
            <p:cNvSpPr/>
            <p:nvPr/>
          </p:nvSpPr>
          <p:spPr>
            <a:xfrm>
              <a:off x="2659497" y="522081"/>
              <a:ext cx="810397" cy="366653"/>
            </a:xfrm>
            <a:prstGeom prst="rightArrow">
              <a:avLst>
                <a:gd name="adj1" fmla="val 50000"/>
                <a:gd name="adj2" fmla="val 54745"/>
              </a:avLst>
            </a:prstGeom>
            <a:solidFill>
              <a:srgbClr val="FF0000"/>
            </a:solidFill>
            <a:ln w="9525" cap="flat">
              <a:solidFill>
                <a:srgbClr val="000000"/>
              </a:solidFill>
              <a:prstDash val="solid"/>
              <a:round/>
            </a:ln>
            <a:effectLst/>
          </p:spPr>
          <p:txBody>
            <a:bodyPr wrap="square" lIns="45719" tIns="45719" rIns="45719" bIns="45719" numCol="1" anchor="t">
              <a:noAutofit/>
            </a:bodyPr>
            <a:lstStyle/>
            <a:p>
              <a:pPr>
                <a:defRPr sz="1800"/>
              </a:pPr>
            </a:p>
          </p:txBody>
        </p:sp>
      </p:grpSp>
      <p:sp>
        <p:nvSpPr>
          <p:cNvPr id="295" name="Fallas"/>
          <p:cNvSpPr txBox="1"/>
          <p:nvPr/>
        </p:nvSpPr>
        <p:spPr>
          <a:xfrm>
            <a:off x="3990657" y="2492375"/>
            <a:ext cx="1264529" cy="523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Fallas</a:t>
            </a:r>
          </a:p>
        </p:txBody>
      </p:sp>
      <p:sp>
        <p:nvSpPr>
          <p:cNvPr id="296" name="12,7%"/>
          <p:cNvSpPr txBox="1"/>
          <p:nvPr/>
        </p:nvSpPr>
        <p:spPr>
          <a:xfrm>
            <a:off x="2025332" y="3016250"/>
            <a:ext cx="1443371" cy="523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12,7%</a:t>
            </a:r>
          </a:p>
        </p:txBody>
      </p:sp>
      <p:sp>
        <p:nvSpPr>
          <p:cNvPr id="297" name="5,9%"/>
          <p:cNvSpPr txBox="1"/>
          <p:nvPr/>
        </p:nvSpPr>
        <p:spPr>
          <a:xfrm>
            <a:off x="6130607" y="3016250"/>
            <a:ext cx="1190562" cy="523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5,9%</a:t>
            </a:r>
          </a:p>
        </p:txBody>
      </p:sp>
      <p:sp>
        <p:nvSpPr>
          <p:cNvPr id="298" name="Sokal et al , BMC Medicine 2004"/>
          <p:cNvSpPr txBox="1"/>
          <p:nvPr/>
        </p:nvSpPr>
        <p:spPr>
          <a:xfrm>
            <a:off x="4401820" y="6007100"/>
            <a:ext cx="4225191" cy="396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pPr/>
            <a:r>
              <a:t>Sokal et al , BMC Medicine 2004</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La tasa de fallas oclusivas parece inaceptable (&gt;1%)"/>
          <p:cNvSpPr txBox="1"/>
          <p:nvPr>
            <p:ph type="body" sz="quarter" idx="4294967295"/>
          </p:nvPr>
        </p:nvSpPr>
        <p:spPr>
          <a:xfrm>
            <a:off x="1331912" y="1944687"/>
            <a:ext cx="7127876" cy="831851"/>
          </a:xfrm>
          <a:prstGeom prst="rect">
            <a:avLst/>
          </a:prstGeom>
        </p:spPr>
        <p:txBody>
          <a:bodyPr>
            <a:normAutofit fontScale="100000" lnSpcReduction="0"/>
          </a:bodyPr>
          <a:lstStyle>
            <a:lvl1pPr>
              <a:spcBef>
                <a:spcPts val="500"/>
              </a:spcBef>
              <a:defRPr sz="2400"/>
            </a:lvl1pPr>
          </a:lstStyle>
          <a:p>
            <a:pPr/>
            <a:r>
              <a:t>La tasa de fallas oclusivas parece inaceptable (&gt;1%)</a:t>
            </a:r>
          </a:p>
        </p:txBody>
      </p:sp>
      <p:sp>
        <p:nvSpPr>
          <p:cNvPr id="301"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02" name="Table"/>
          <p:cNvGraphicFramePr/>
          <p:nvPr/>
        </p:nvGraphicFramePr>
        <p:xfrm>
          <a:off x="611187" y="2976562"/>
          <a:ext cx="8064501" cy="25241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943350"/>
                <a:gridCol w="1790700"/>
                <a:gridCol w="2330450"/>
              </a:tblGrid>
              <a:tr h="420687">
                <a:tc>
                  <a:txBody>
                    <a:bodyPr/>
                    <a:lstStyle/>
                    <a:p>
                      <a:pPr algn="just">
                        <a:lnSpc>
                          <a:spcPct val="115000"/>
                        </a:lnSpc>
                        <a:tabLst>
                          <a:tab pos="1270000" algn="l"/>
                        </a:tabLst>
                        <a:defRPr sz="1800"/>
                      </a:pPr>
                      <a:r>
                        <a:t>Referencia</a:t>
                      </a:r>
                    </a:p>
                  </a:txBody>
                  <a:tcPr marL="0" marR="0" marT="0" marB="0" anchor="t" anchorCtr="0" horzOverflow="overflow">
                    <a:lnL w="12700">
                      <a:solidFill>
                        <a:srgbClr val="000000"/>
                      </a:solidFill>
                    </a:lnL>
                    <a:lnT w="12700">
                      <a:solidFill>
                        <a:srgbClr val="000000"/>
                      </a:solidFill>
                    </a:lnT>
                    <a:lnB w="12700">
                      <a:solidFill>
                        <a:srgbClr val="000000"/>
                      </a:solidFill>
                    </a:lnB>
                    <a:solidFill>
                      <a:srgbClr val="FFFFFF"/>
                    </a:solidFill>
                  </a:tcPr>
                </a:tc>
                <a:tc>
                  <a:txBody>
                    <a:bodyPr/>
                    <a:lstStyle/>
                    <a:p>
                      <a:pPr algn="just">
                        <a:lnSpc>
                          <a:spcPct val="115000"/>
                        </a:lnSpc>
                        <a:tabLst>
                          <a:tab pos="1270000" algn="l"/>
                        </a:tabLst>
                        <a:defRPr sz="1800"/>
                      </a:pPr>
                      <a:r>
                        <a:t>País</a:t>
                      </a:r>
                    </a:p>
                  </a:txBody>
                  <a:tcPr marL="0" marR="0" marT="0" marB="0" anchor="t" anchorCtr="0" horzOverflow="overflow">
                    <a:lnT w="12700">
                      <a:solidFill>
                        <a:srgbClr val="000000"/>
                      </a:solidFill>
                    </a:lnT>
                    <a:lnB w="12700">
                      <a:solidFill>
                        <a:srgbClr val="000000"/>
                      </a:solidFill>
                    </a:lnB>
                    <a:solidFill>
                      <a:srgbClr val="FFFFFF"/>
                    </a:solidFill>
                  </a:tcPr>
                </a:tc>
                <a:tc>
                  <a:txBody>
                    <a:bodyPr/>
                    <a:lstStyle/>
                    <a:p>
                      <a:pPr algn="ctr">
                        <a:lnSpc>
                          <a:spcPct val="115000"/>
                        </a:lnSpc>
                        <a:tabLst>
                          <a:tab pos="1270000" algn="l"/>
                        </a:tabLst>
                        <a:defRPr sz="1800"/>
                      </a:pPr>
                      <a:r>
                        <a:t>Fallas (%)</a:t>
                      </a:r>
                    </a:p>
                  </a:txBody>
                  <a:tcPr marL="0" marR="0" marT="0" marB="0" anchor="t" anchorCtr="0" horzOverflow="overflow">
                    <a:lnR w="12700">
                      <a:solidFill>
                        <a:srgbClr val="000000"/>
                      </a:solidFill>
                    </a:lnR>
                    <a:lnT w="12700">
                      <a:solidFill>
                        <a:srgbClr val="000000"/>
                      </a:solidFill>
                    </a:lnT>
                    <a:lnB w="12700">
                      <a:solidFill>
                        <a:srgbClr val="000000"/>
                      </a:solidFill>
                    </a:lnB>
                    <a:solidFill>
                      <a:srgbClr val="FFFFFF"/>
                    </a:solidFill>
                  </a:tcPr>
                </a:tc>
              </a:tr>
              <a:tr h="420687">
                <a:tc>
                  <a:txBody>
                    <a:bodyPr/>
                    <a:lstStyle/>
                    <a:p>
                      <a:pPr algn="just">
                        <a:lnSpc>
                          <a:spcPct val="115000"/>
                        </a:lnSpc>
                        <a:tabLst>
                          <a:tab pos="1270000" algn="l"/>
                        </a:tabLst>
                        <a:defRPr sz="1800"/>
                      </a:pPr>
                      <a:r>
                        <a:t>Li et al (1994)</a:t>
                      </a:r>
                    </a:p>
                  </a:txBody>
                  <a:tcPr marL="0" marR="0" marT="0" marB="0" anchor="t" anchorCtr="0" horzOverflow="overflow">
                    <a:lnL w="12700">
                      <a:solidFill>
                        <a:srgbClr val="000000"/>
                      </a:solidFill>
                    </a:lnL>
                    <a:lnT w="12700">
                      <a:solidFill>
                        <a:srgbClr val="000000"/>
                      </a:solidFill>
                    </a:lnT>
                    <a:lnB w="12700">
                      <a:miter lim="400000"/>
                    </a:lnB>
                    <a:solidFill>
                      <a:srgbClr val="FFFFFF"/>
                    </a:solidFill>
                  </a:tcPr>
                </a:tc>
                <a:tc>
                  <a:txBody>
                    <a:bodyPr/>
                    <a:lstStyle/>
                    <a:p>
                      <a:pPr algn="just">
                        <a:lnSpc>
                          <a:spcPct val="115000"/>
                        </a:lnSpc>
                        <a:tabLst>
                          <a:tab pos="1270000" algn="l"/>
                        </a:tabLst>
                        <a:defRPr sz="1800"/>
                      </a:pPr>
                      <a:r>
                        <a:t>China</a:t>
                      </a:r>
                    </a:p>
                  </a:txBody>
                  <a:tcPr marL="0" marR="0" marT="0" marB="0" anchor="t" anchorCtr="0" horzOverflow="overflow">
                    <a:lnT w="12700">
                      <a:solidFill>
                        <a:srgbClr val="000000"/>
                      </a:solidFill>
                    </a:lnT>
                    <a:lnB w="12700">
                      <a:miter lim="400000"/>
                    </a:lnB>
                    <a:solidFill>
                      <a:srgbClr val="FFFFFF"/>
                    </a:solidFill>
                  </a:tcPr>
                </a:tc>
                <a:tc>
                  <a:txBody>
                    <a:bodyPr/>
                    <a:lstStyle/>
                    <a:p>
                      <a:pPr algn="ctr">
                        <a:lnSpc>
                          <a:spcPct val="115000"/>
                        </a:lnSpc>
                        <a:tabLst>
                          <a:tab pos="1270000" algn="l"/>
                        </a:tabLst>
                        <a:defRPr sz="1800"/>
                      </a:pPr>
                      <a:r>
                        <a:t>2,6</a:t>
                      </a:r>
                    </a:p>
                  </a:txBody>
                  <a:tcPr marL="0" marR="0" marT="0" marB="0" anchor="t" anchorCtr="0" horzOverflow="overflow">
                    <a:lnR w="12700">
                      <a:solidFill>
                        <a:srgbClr val="000000"/>
                      </a:solidFill>
                    </a:lnR>
                    <a:lnT w="12700">
                      <a:solidFill>
                        <a:srgbClr val="000000"/>
                      </a:solidFill>
                    </a:lnT>
                    <a:lnB w="12700">
                      <a:miter lim="400000"/>
                    </a:lnB>
                    <a:solidFill>
                      <a:srgbClr val="FFFFFF"/>
                    </a:solidFill>
                  </a:tcPr>
                </a:tc>
              </a:tr>
              <a:tr h="420687">
                <a:tc>
                  <a:txBody>
                    <a:bodyPr/>
                    <a:lstStyle/>
                    <a:p>
                      <a:pPr algn="just">
                        <a:lnSpc>
                          <a:spcPct val="115000"/>
                        </a:lnSpc>
                        <a:tabLst>
                          <a:tab pos="1270000" algn="l"/>
                        </a:tabLst>
                        <a:defRPr sz="1800"/>
                      </a:pPr>
                      <a:r>
                        <a:t>De los Ríos et al (2003)</a:t>
                      </a:r>
                    </a:p>
                  </a:txBody>
                  <a:tcPr marL="0" marR="0" marT="0" marB="0" anchor="t" anchorCtr="0" horzOverflow="overflow">
                    <a:lnL w="12700">
                      <a:solidFill>
                        <a:srgbClr val="000000"/>
                      </a:solidFill>
                    </a:lnL>
                    <a:lnT w="12700">
                      <a:miter lim="400000"/>
                    </a:lnT>
                    <a:lnB w="12700">
                      <a:miter lim="400000"/>
                    </a:lnB>
                    <a:solidFill>
                      <a:srgbClr val="FFFFFF"/>
                    </a:solidFill>
                  </a:tcPr>
                </a:tc>
                <a:tc>
                  <a:txBody>
                    <a:bodyPr/>
                    <a:lstStyle/>
                    <a:p>
                      <a:pPr algn="just">
                        <a:lnSpc>
                          <a:spcPct val="115000"/>
                        </a:lnSpc>
                        <a:tabLst>
                          <a:tab pos="1270000" algn="l"/>
                        </a:tabLst>
                        <a:defRPr sz="1800"/>
                      </a:pPr>
                      <a:r>
                        <a:t>Colombia</a:t>
                      </a:r>
                    </a:p>
                  </a:txBody>
                  <a:tcPr marL="0" marR="0" marT="0" marB="0" anchor="t" anchorCtr="0" horzOverflow="overflow">
                    <a:lnT w="12700">
                      <a:miter lim="400000"/>
                    </a:lnT>
                    <a:lnB w="12700">
                      <a:miter lim="400000"/>
                    </a:lnB>
                    <a:solidFill>
                      <a:srgbClr val="FFFFFF"/>
                    </a:solidFill>
                  </a:tcPr>
                </a:tc>
                <a:tc>
                  <a:txBody>
                    <a:bodyPr/>
                    <a:lstStyle/>
                    <a:p>
                      <a:pPr algn="ctr">
                        <a:lnSpc>
                          <a:spcPct val="115000"/>
                        </a:lnSpc>
                        <a:tabLst>
                          <a:tab pos="1270000" algn="l"/>
                        </a:tabLst>
                        <a:defRPr sz="1800"/>
                      </a:pPr>
                      <a:r>
                        <a:t>2,5</a:t>
                      </a:r>
                    </a:p>
                  </a:txBody>
                  <a:tcPr marL="0" marR="0" marT="0" marB="0" anchor="t" anchorCtr="0" horzOverflow="overflow">
                    <a:lnR w="12700">
                      <a:solidFill>
                        <a:srgbClr val="000000"/>
                      </a:solidFill>
                    </a:lnR>
                    <a:lnT w="12700">
                      <a:miter lim="400000"/>
                    </a:lnT>
                    <a:lnB w="12700">
                      <a:miter lim="400000"/>
                    </a:lnB>
                    <a:solidFill>
                      <a:srgbClr val="FFFFFF"/>
                    </a:solidFill>
                  </a:tcPr>
                </a:tc>
              </a:tr>
              <a:tr h="420687">
                <a:tc>
                  <a:txBody>
                    <a:bodyPr/>
                    <a:lstStyle/>
                    <a:p>
                      <a:pPr algn="just">
                        <a:lnSpc>
                          <a:spcPct val="115000"/>
                        </a:lnSpc>
                        <a:tabLst>
                          <a:tab pos="1270000" algn="l"/>
                        </a:tabLst>
                        <a:defRPr sz="1800"/>
                      </a:pPr>
                      <a:r>
                        <a:t>Sokal et al (2004)</a:t>
                      </a:r>
                    </a:p>
                  </a:txBody>
                  <a:tcPr marL="0" marR="0" marT="0" marB="0" anchor="t" anchorCtr="0" horzOverflow="overflow">
                    <a:lnL w="12700">
                      <a:solidFill>
                        <a:srgbClr val="000000"/>
                      </a:solidFill>
                    </a:lnL>
                    <a:lnT w="12700">
                      <a:miter lim="400000"/>
                    </a:lnT>
                    <a:lnB w="12700">
                      <a:miter lim="400000"/>
                    </a:lnB>
                    <a:solidFill>
                      <a:srgbClr val="FFFFFF"/>
                    </a:solidFill>
                  </a:tcPr>
                </a:tc>
                <a:tc>
                  <a:txBody>
                    <a:bodyPr/>
                    <a:lstStyle/>
                    <a:p>
                      <a:pPr algn="just">
                        <a:lnSpc>
                          <a:spcPct val="115000"/>
                        </a:lnSpc>
                        <a:tabLst>
                          <a:tab pos="1270000" algn="l"/>
                        </a:tabLst>
                        <a:defRPr sz="1800"/>
                      </a:pPr>
                      <a:r>
                        <a:t>7 países</a:t>
                      </a:r>
                    </a:p>
                  </a:txBody>
                  <a:tcPr marL="0" marR="0" marT="0" marB="0" anchor="t" anchorCtr="0" horzOverflow="overflow">
                    <a:lnT w="12700">
                      <a:miter lim="400000"/>
                    </a:lnT>
                    <a:lnB w="12700">
                      <a:miter lim="400000"/>
                    </a:lnB>
                    <a:solidFill>
                      <a:srgbClr val="FFFFFF"/>
                    </a:solidFill>
                  </a:tcPr>
                </a:tc>
                <a:tc>
                  <a:txBody>
                    <a:bodyPr/>
                    <a:lstStyle/>
                    <a:p>
                      <a:pPr algn="ctr">
                        <a:lnSpc>
                          <a:spcPct val="115000"/>
                        </a:lnSpc>
                        <a:tabLst>
                          <a:tab pos="1270000" algn="l"/>
                        </a:tabLst>
                        <a:defRPr sz="1800"/>
                      </a:pPr>
                      <a:r>
                        <a:t>5,9</a:t>
                      </a:r>
                    </a:p>
                  </a:txBody>
                  <a:tcPr marL="0" marR="0" marT="0" marB="0" anchor="t" anchorCtr="0" horzOverflow="overflow">
                    <a:lnR w="12700">
                      <a:solidFill>
                        <a:srgbClr val="000000"/>
                      </a:solidFill>
                    </a:lnR>
                    <a:lnT w="12700">
                      <a:miter lim="400000"/>
                    </a:lnT>
                    <a:lnB w="12700">
                      <a:miter lim="400000"/>
                    </a:lnB>
                    <a:solidFill>
                      <a:srgbClr val="FFFFFF"/>
                    </a:solidFill>
                  </a:tcPr>
                </a:tc>
              </a:tr>
              <a:tr h="420687">
                <a:tc>
                  <a:txBody>
                    <a:bodyPr/>
                    <a:lstStyle/>
                    <a:p>
                      <a:pPr algn="just">
                        <a:lnSpc>
                          <a:spcPct val="115000"/>
                        </a:lnSpc>
                        <a:tabLst>
                          <a:tab pos="1270000" algn="l"/>
                        </a:tabLst>
                        <a:defRPr sz="1800"/>
                      </a:pPr>
                      <a:r>
                        <a:t>Farrok et al (2011)</a:t>
                      </a:r>
                    </a:p>
                  </a:txBody>
                  <a:tcPr marL="0" marR="0" marT="0" marB="0" anchor="t" anchorCtr="0" horzOverflow="overflow">
                    <a:lnL w="12700">
                      <a:solidFill>
                        <a:srgbClr val="000000"/>
                      </a:solidFill>
                    </a:lnL>
                    <a:lnR w="12700">
                      <a:miter lim="400000"/>
                    </a:lnR>
                    <a:lnT w="12700">
                      <a:miter lim="400000"/>
                    </a:lnT>
                    <a:lnB w="12700">
                      <a:miter lim="400000"/>
                    </a:lnB>
                    <a:solidFill>
                      <a:srgbClr val="FFFFFF"/>
                    </a:solidFill>
                  </a:tcPr>
                </a:tc>
                <a:tc>
                  <a:txBody>
                    <a:bodyPr/>
                    <a:lstStyle/>
                    <a:p>
                      <a:pPr algn="just">
                        <a:lnSpc>
                          <a:spcPct val="115000"/>
                        </a:lnSpc>
                        <a:tabLst>
                          <a:tab pos="1270000" algn="l"/>
                        </a:tabLst>
                        <a:defRPr sz="1800"/>
                      </a:pPr>
                      <a:r>
                        <a:t>Irán</a:t>
                      </a:r>
                    </a:p>
                  </a:txBody>
                  <a:tcPr marL="0" marR="0" marT="0" marB="0" anchor="t" anchorCtr="0" horzOverflow="overflow">
                    <a:lnL w="12700">
                      <a:miter lim="400000"/>
                    </a:lnL>
                    <a:lnR w="12700">
                      <a:miter lim="400000"/>
                    </a:lnR>
                    <a:lnT w="12700">
                      <a:miter lim="400000"/>
                    </a:lnT>
                    <a:lnB w="12700">
                      <a:miter lim="400000"/>
                    </a:lnB>
                    <a:solidFill>
                      <a:srgbClr val="FFFFFF"/>
                    </a:solidFill>
                  </a:tcPr>
                </a:tc>
                <a:tc>
                  <a:txBody>
                    <a:bodyPr/>
                    <a:lstStyle/>
                    <a:p>
                      <a:pPr algn="ctr">
                        <a:lnSpc>
                          <a:spcPct val="115000"/>
                        </a:lnSpc>
                        <a:tabLst>
                          <a:tab pos="1270000" algn="l"/>
                        </a:tabLst>
                        <a:defRPr sz="1800"/>
                      </a:pPr>
                      <a:r>
                        <a:t>7,6</a:t>
                      </a:r>
                    </a:p>
                  </a:txBody>
                  <a:tcPr marL="0" marR="0" marT="0" marB="0" anchor="t" anchorCtr="0" horzOverflow="overflow">
                    <a:lnL w="12700">
                      <a:miter lim="400000"/>
                    </a:lnL>
                    <a:lnR w="12700">
                      <a:solidFill>
                        <a:srgbClr val="000000"/>
                      </a:solidFill>
                    </a:lnR>
                    <a:lnT w="12700">
                      <a:miter lim="400000"/>
                    </a:lnT>
                    <a:lnB w="12700">
                      <a:miter lim="400000"/>
                    </a:lnB>
                    <a:solidFill>
                      <a:srgbClr val="FFFFFF"/>
                    </a:solidFill>
                  </a:tcPr>
                </a:tc>
              </a:tr>
              <a:tr h="420687">
                <a:tc>
                  <a:txBody>
                    <a:bodyPr/>
                    <a:lstStyle/>
                    <a:p>
                      <a:pPr algn="just">
                        <a:lnSpc>
                          <a:spcPct val="115000"/>
                        </a:lnSpc>
                        <a:tabLst>
                          <a:tab pos="1270000" algn="l"/>
                        </a:tabLst>
                        <a:defRPr sz="1800"/>
                      </a:pPr>
                      <a:r>
                        <a:t>Profamilia (2020)</a:t>
                      </a:r>
                    </a:p>
                  </a:txBody>
                  <a:tcPr marL="0" marR="0" marT="0" marB="0" anchor="t" anchorCtr="0" horzOverflow="overflow">
                    <a:lnL w="12700">
                      <a:solidFill>
                        <a:srgbClr val="000000"/>
                      </a:solidFill>
                    </a:lnL>
                    <a:lnR w="12700">
                      <a:miter lim="400000"/>
                    </a:lnR>
                    <a:lnT w="12700">
                      <a:miter lim="400000"/>
                    </a:lnT>
                    <a:lnB w="12700">
                      <a:solidFill>
                        <a:srgbClr val="000000"/>
                      </a:solidFill>
                    </a:lnB>
                    <a:solidFill>
                      <a:srgbClr val="FFFFFF"/>
                    </a:solidFill>
                  </a:tcPr>
                </a:tc>
                <a:tc>
                  <a:txBody>
                    <a:bodyPr/>
                    <a:lstStyle/>
                    <a:p>
                      <a:pPr algn="just">
                        <a:lnSpc>
                          <a:spcPct val="115000"/>
                        </a:lnSpc>
                        <a:tabLst>
                          <a:tab pos="1270000" algn="l"/>
                        </a:tabLst>
                        <a:defRPr sz="1800"/>
                      </a:pPr>
                      <a:r>
                        <a:t>Colombia</a:t>
                      </a:r>
                    </a:p>
                  </a:txBody>
                  <a:tcPr marL="0" marR="0" marT="0" marB="0" anchor="t" anchorCtr="0"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lnSpc>
                          <a:spcPct val="115000"/>
                        </a:lnSpc>
                        <a:tabLst>
                          <a:tab pos="1270000" algn="l"/>
                        </a:tabLst>
                        <a:defRPr sz="1800"/>
                      </a:pPr>
                      <a:r>
                        <a:t>5,2</a:t>
                      </a:r>
                    </a:p>
                  </a:txBody>
                  <a:tcPr marL="0" marR="0" marT="0" marB="0" anchor="t" anchorCtr="0" horzOverflow="overflow">
                    <a:lnL w="12700">
                      <a:miter lim="400000"/>
                    </a:lnL>
                    <a:lnR w="12700">
                      <a:solidFill>
                        <a:srgbClr val="000000"/>
                      </a:solidFill>
                    </a:lnR>
                    <a:lnT w="12700">
                      <a:miter lim="400000"/>
                    </a:lnT>
                    <a:lnB w="12700">
                      <a:solidFill>
                        <a:srgbClr val="000000"/>
                      </a:solidFill>
                    </a:lnB>
                    <a:solidFill>
                      <a:srgbClr val="FFFFFF"/>
                    </a:solidFill>
                  </a:tcPr>
                </a:tc>
              </a:tr>
            </a:tbl>
          </a:graphicData>
        </a:graphic>
      </p:graphicFrame>
      <p:grpSp>
        <p:nvGrpSpPr>
          <p:cNvPr id="305" name="Group"/>
          <p:cNvGrpSpPr/>
          <p:nvPr/>
        </p:nvGrpSpPr>
        <p:grpSpPr>
          <a:xfrm>
            <a:off x="4787900" y="0"/>
            <a:ext cx="4198938" cy="1944688"/>
            <a:chOff x="0" y="0"/>
            <a:chExt cx="4198937" cy="1944687"/>
          </a:xfrm>
        </p:grpSpPr>
        <p:sp>
          <p:nvSpPr>
            <p:cNvPr id="303" name="Rectangle"/>
            <p:cNvSpPr/>
            <p:nvPr/>
          </p:nvSpPr>
          <p:spPr>
            <a:xfrm>
              <a:off x="0" y="0"/>
              <a:ext cx="4198938" cy="1944688"/>
            </a:xfrm>
            <a:prstGeom prst="rect">
              <a:avLst/>
            </a:prstGeom>
            <a:solidFill>
              <a:srgbClr val="D9D9D9"/>
            </a:solidFill>
            <a:ln w="12700" cap="flat">
              <a:noFill/>
              <a:miter lim="400000"/>
            </a:ln>
            <a:effectLst/>
          </p:spPr>
          <p:txBody>
            <a:bodyPr wrap="square" lIns="45719" tIns="45719" rIns="45719" bIns="45719" numCol="1" anchor="t">
              <a:noAutofit/>
            </a:bodyPr>
            <a:lstStyle/>
            <a:p>
              <a:pPr/>
            </a:p>
          </p:txBody>
        </p:sp>
        <p:pic>
          <p:nvPicPr>
            <p:cNvPr id="304" name="image.png" descr="image.png"/>
            <p:cNvPicPr>
              <a:picLocks noChangeAspect="1"/>
            </p:cNvPicPr>
            <p:nvPr/>
          </p:nvPicPr>
          <p:blipFill>
            <a:blip r:embed="rId2">
              <a:extLst/>
            </a:blip>
            <a:stretch>
              <a:fillRect/>
            </a:stretch>
          </p:blipFill>
          <p:spPr>
            <a:xfrm>
              <a:off x="0" y="0"/>
              <a:ext cx="4198938" cy="194468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 name="Etapa 3. Occlusión del vas – resumen"/>
          <p:cNvSpPr txBox="1"/>
          <p:nvPr>
            <p:ph type="title" idx="4294967295"/>
          </p:nvPr>
        </p:nvSpPr>
        <p:spPr>
          <a:xfrm>
            <a:off x="971550" y="381000"/>
            <a:ext cx="7105650" cy="762000"/>
          </a:xfrm>
          <a:prstGeom prst="rect">
            <a:avLst/>
          </a:prstGeom>
        </p:spPr>
        <p:txBody>
          <a:bodyPr>
            <a:normAutofit fontScale="100000" lnSpcReduction="0"/>
          </a:bodyPr>
          <a:lstStyle/>
          <a:p>
            <a:pPr/>
            <a:r>
              <a:t>Etapa 3. Occlusión del vas – </a:t>
            </a:r>
            <a:r>
              <a:t>resumen</a:t>
            </a:r>
          </a:p>
        </p:txBody>
      </p:sp>
      <p:sp>
        <p:nvSpPr>
          <p:cNvPr id="309" name="La técnica de oclusión es crucial para lograr un éxito oclusivo y contraceptivo…"/>
          <p:cNvSpPr txBox="1"/>
          <p:nvPr>
            <p:ph type="body" sz="half" idx="4294967295"/>
          </p:nvPr>
        </p:nvSpPr>
        <p:spPr>
          <a:xfrm>
            <a:off x="1042987" y="1484312"/>
            <a:ext cx="7777163" cy="2432051"/>
          </a:xfrm>
          <a:prstGeom prst="rect">
            <a:avLst/>
          </a:prstGeom>
        </p:spPr>
        <p:txBody>
          <a:bodyPr>
            <a:normAutofit fontScale="100000" lnSpcReduction="0"/>
          </a:bodyPr>
          <a:lstStyle/>
          <a:p>
            <a:pPr/>
            <a:r>
              <a:t>La técnica de oclusión es crucial para lograr un éxito oclusivo y contraceptivo</a:t>
            </a:r>
          </a:p>
          <a:p>
            <a:pPr/>
            <a:r>
              <a:t>No se debería ocluir el vas sólo con ligaduras y escisión </a:t>
            </a:r>
          </a:p>
          <a:p>
            <a:pPr/>
            <a:r>
              <a:t>Combinar la cauterización y la interposición de la fascia es asociado con el menor riesgo de recanalización y de falla oclusiva</a:t>
            </a:r>
          </a:p>
          <a:p>
            <a:pPr/>
            <a:r>
              <a:t>Eficacidad de otras combinaciones?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09">
                                            <p:bg/>
                                          </p:spTgt>
                                        </p:tgtEl>
                                        <p:attrNameLst>
                                          <p:attrName>style.visibility</p:attrName>
                                        </p:attrNameLst>
                                      </p:cBhvr>
                                      <p:to>
                                        <p:strVal val="visible"/>
                                      </p:to>
                                    </p:set>
                                    <p:anim calcmode="lin" valueType="num">
                                      <p:cBhvr>
                                        <p:cTn id="7" dur="500" fill="hold"/>
                                        <p:tgtEl>
                                          <p:spTgt spid="309">
                                            <p:bg/>
                                          </p:spTgt>
                                        </p:tgtEl>
                                        <p:attrNameLst>
                                          <p:attrName>ppt_x</p:attrName>
                                        </p:attrNameLst>
                                      </p:cBhvr>
                                      <p:tavLst>
                                        <p:tav tm="0">
                                          <p:val>
                                            <p:strVal val="#ppt_x"/>
                                          </p:val>
                                        </p:tav>
                                        <p:tav tm="100000">
                                          <p:val>
                                            <p:strVal val="#ppt_x"/>
                                          </p:val>
                                        </p:tav>
                                      </p:tavLst>
                                    </p:anim>
                                    <p:anim calcmode="lin" valueType="num">
                                      <p:cBhvr>
                                        <p:cTn id="8" dur="500" fill="hold"/>
                                        <p:tgtEl>
                                          <p:spTgt spid="30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309">
                                            <p:txEl>
                                              <p:pRg st="0" end="0"/>
                                            </p:txEl>
                                          </p:spTgt>
                                        </p:tgtEl>
                                        <p:attrNameLst>
                                          <p:attrName>style.visibility</p:attrName>
                                        </p:attrNameLst>
                                      </p:cBhvr>
                                      <p:to>
                                        <p:strVal val="visible"/>
                                      </p:to>
                                    </p:set>
                                    <p:anim calcmode="lin" valueType="num">
                                      <p:cBhvr>
                                        <p:cTn id="11" dur="500" fill="hold"/>
                                        <p:tgtEl>
                                          <p:spTgt spid="30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309">
                                            <p:txEl>
                                              <p:pRg st="1" end="1"/>
                                            </p:txEl>
                                          </p:spTgt>
                                        </p:tgtEl>
                                        <p:attrNameLst>
                                          <p:attrName>style.visibility</p:attrName>
                                        </p:attrNameLst>
                                      </p:cBhvr>
                                      <p:to>
                                        <p:strVal val="visible"/>
                                      </p:to>
                                    </p:set>
                                    <p:anim calcmode="lin" valueType="num">
                                      <p:cBhvr>
                                        <p:cTn id="17" dur="500" fill="hold"/>
                                        <p:tgtEl>
                                          <p:spTgt spid="30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309">
                                            <p:txEl>
                                              <p:pRg st="2" end="2"/>
                                            </p:txEl>
                                          </p:spTgt>
                                        </p:tgtEl>
                                        <p:attrNameLst>
                                          <p:attrName>style.visibility</p:attrName>
                                        </p:attrNameLst>
                                      </p:cBhvr>
                                      <p:to>
                                        <p:strVal val="visible"/>
                                      </p:to>
                                    </p:set>
                                    <p:anim calcmode="lin" valueType="num">
                                      <p:cBhvr>
                                        <p:cTn id="23" dur="500" fill="hold"/>
                                        <p:tgtEl>
                                          <p:spTgt spid="30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309">
                                            <p:txEl>
                                              <p:pRg st="3" end="3"/>
                                            </p:txEl>
                                          </p:spTgt>
                                        </p:tgtEl>
                                        <p:attrNameLst>
                                          <p:attrName>style.visibility</p:attrName>
                                        </p:attrNameLst>
                                      </p:cBhvr>
                                      <p:to>
                                        <p:strVal val="visible"/>
                                      </p:to>
                                    </p:set>
                                    <p:anim calcmode="lin" valueType="num">
                                      <p:cBhvr>
                                        <p:cTn id="29" dur="500" fill="hold"/>
                                        <p:tgtEl>
                                          <p:spTgt spid="30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0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09"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La vasectomía basada en evidencia en 2020"/>
          <p:cNvSpPr txBox="1"/>
          <p:nvPr>
            <p:ph type="title" idx="4294967295"/>
          </p:nvPr>
        </p:nvSpPr>
        <p:spPr>
          <a:xfrm>
            <a:off x="1312862" y="404812"/>
            <a:ext cx="5057776" cy="762001"/>
          </a:xfrm>
          <a:prstGeom prst="rect">
            <a:avLst/>
          </a:prstGeom>
        </p:spPr>
        <p:txBody>
          <a:bodyPr>
            <a:normAutofit fontScale="100000" lnSpcReduction="0"/>
          </a:bodyPr>
          <a:lstStyle>
            <a:lvl1pPr defTabSz="694944">
              <a:defRPr sz="2128"/>
            </a:lvl1pPr>
          </a:lstStyle>
          <a:p>
            <a:pPr/>
            <a:r>
              <a:t>La vasectomía basada en evidencia en 2020</a:t>
            </a:r>
          </a:p>
        </p:txBody>
      </p:sp>
      <p:sp>
        <p:nvSpPr>
          <p:cNvPr id="312" name="Anestesia con mini-aguja o inyector a presión…"/>
          <p:cNvSpPr txBox="1"/>
          <p:nvPr>
            <p:ph type="body" sz="half" idx="4294967295"/>
          </p:nvPr>
        </p:nvSpPr>
        <p:spPr>
          <a:xfrm>
            <a:off x="1312862" y="1579562"/>
            <a:ext cx="4843463" cy="2824163"/>
          </a:xfrm>
          <a:prstGeom prst="rect">
            <a:avLst/>
          </a:prstGeom>
        </p:spPr>
        <p:txBody>
          <a:bodyPr>
            <a:normAutofit fontScale="100000" lnSpcReduction="0"/>
          </a:bodyPr>
          <a:lstStyle/>
          <a:p>
            <a:pPr>
              <a:spcBef>
                <a:spcPts val="500"/>
              </a:spcBef>
              <a:defRPr sz="2400"/>
            </a:pPr>
            <a:r>
              <a:t>Anestesia con mini-aguja o inyector a presión</a:t>
            </a:r>
          </a:p>
          <a:p>
            <a:pPr>
              <a:spcBef>
                <a:spcPts val="500"/>
              </a:spcBef>
              <a:defRPr sz="2400"/>
            </a:pPr>
            <a:r>
              <a:t>Exposición del conducto por la técnica sin bisturí</a:t>
            </a:r>
          </a:p>
          <a:p>
            <a:pPr>
              <a:spcBef>
                <a:spcPts val="500"/>
              </a:spcBef>
              <a:defRPr sz="2400"/>
            </a:pPr>
            <a:r>
              <a:t>Oclusión del conducto que combina la cauterización y la interposición de la fascia</a:t>
            </a:r>
          </a:p>
        </p:txBody>
      </p:sp>
      <p:sp>
        <p:nvSpPr>
          <p:cNvPr id="313"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4" name="image.jpeg" descr="image.jpeg"/>
          <p:cNvPicPr>
            <a:picLocks noChangeAspect="1"/>
          </p:cNvPicPr>
          <p:nvPr/>
        </p:nvPicPr>
        <p:blipFill>
          <a:blip r:embed="rId2">
            <a:extLst/>
          </a:blip>
          <a:srcRect l="26899" t="0" r="18789" b="16615"/>
          <a:stretch>
            <a:fillRect/>
          </a:stretch>
        </p:blipFill>
        <p:spPr>
          <a:xfrm>
            <a:off x="6370637" y="407987"/>
            <a:ext cx="2449513" cy="21145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12">
                                            <p:bg/>
                                          </p:spTgt>
                                        </p:tgtEl>
                                        <p:attrNameLst>
                                          <p:attrName>style.visibility</p:attrName>
                                        </p:attrNameLst>
                                      </p:cBhvr>
                                      <p:to>
                                        <p:strVal val="visible"/>
                                      </p:to>
                                    </p:set>
                                    <p:anim calcmode="lin" valueType="num">
                                      <p:cBhvr>
                                        <p:cTn id="7" dur="500" fill="hold"/>
                                        <p:tgtEl>
                                          <p:spTgt spid="312">
                                            <p:bg/>
                                          </p:spTgt>
                                        </p:tgtEl>
                                        <p:attrNameLst>
                                          <p:attrName>ppt_x</p:attrName>
                                        </p:attrNameLst>
                                      </p:cBhvr>
                                      <p:tavLst>
                                        <p:tav tm="0">
                                          <p:val>
                                            <p:strVal val="#ppt_x"/>
                                          </p:val>
                                        </p:tav>
                                        <p:tav tm="100000">
                                          <p:val>
                                            <p:strVal val="#ppt_x"/>
                                          </p:val>
                                        </p:tav>
                                      </p:tavLst>
                                    </p:anim>
                                    <p:anim calcmode="lin" valueType="num">
                                      <p:cBhvr>
                                        <p:cTn id="8" dur="500" fill="hold"/>
                                        <p:tgtEl>
                                          <p:spTgt spid="312">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312">
                                            <p:txEl>
                                              <p:pRg st="0" end="0"/>
                                            </p:txEl>
                                          </p:spTgt>
                                        </p:tgtEl>
                                        <p:attrNameLst>
                                          <p:attrName>style.visibility</p:attrName>
                                        </p:attrNameLst>
                                      </p:cBhvr>
                                      <p:to>
                                        <p:strVal val="visible"/>
                                      </p:to>
                                    </p:set>
                                    <p:anim calcmode="lin" valueType="num">
                                      <p:cBhvr>
                                        <p:cTn id="11" dur="500" fill="hold"/>
                                        <p:tgtEl>
                                          <p:spTgt spid="312">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312">
                                            <p:txEl>
                                              <p:pRg st="1" end="1"/>
                                            </p:txEl>
                                          </p:spTgt>
                                        </p:tgtEl>
                                        <p:attrNameLst>
                                          <p:attrName>style.visibility</p:attrName>
                                        </p:attrNameLst>
                                      </p:cBhvr>
                                      <p:to>
                                        <p:strVal val="visible"/>
                                      </p:to>
                                    </p:set>
                                    <p:anim calcmode="lin" valueType="num">
                                      <p:cBhvr>
                                        <p:cTn id="17" dur="500" fill="hold"/>
                                        <p:tgtEl>
                                          <p:spTgt spid="312">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312">
                                            <p:txEl>
                                              <p:pRg st="2" end="2"/>
                                            </p:txEl>
                                          </p:spTgt>
                                        </p:tgtEl>
                                        <p:attrNameLst>
                                          <p:attrName>style.visibility</p:attrName>
                                        </p:attrNameLst>
                                      </p:cBhvr>
                                      <p:to>
                                        <p:strVal val="visible"/>
                                      </p:to>
                                    </p:set>
                                    <p:anim calcmode="lin" valueType="num">
                                      <p:cBhvr>
                                        <p:cTn id="23" dur="500" fill="hold"/>
                                        <p:tgtEl>
                                          <p:spTgt spid="31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12"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Number"/>
          <p:cNvSpPr txBox="1"/>
          <p:nvPr>
            <p:ph type="sldNum" sz="quarter" idx="2"/>
          </p:nvPr>
        </p:nvSpPr>
        <p:spPr>
          <a:xfrm>
            <a:off x="8649781" y="5803900"/>
            <a:ext cx="26562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7" name="El ejemplo de Quebec"/>
          <p:cNvSpPr txBox="1"/>
          <p:nvPr>
            <p:ph type="title" idx="4294967295"/>
          </p:nvPr>
        </p:nvSpPr>
        <p:spPr>
          <a:xfrm>
            <a:off x="1674812" y="381000"/>
            <a:ext cx="6402388" cy="762000"/>
          </a:xfrm>
          <a:prstGeom prst="rect">
            <a:avLst/>
          </a:prstGeom>
        </p:spPr>
        <p:txBody>
          <a:bodyPr>
            <a:normAutofit fontScale="100000" lnSpcReduction="0"/>
          </a:bodyPr>
          <a:lstStyle>
            <a:lvl1pPr>
              <a:defRPr sz="3200"/>
            </a:lvl1pPr>
          </a:lstStyle>
          <a:p>
            <a:pPr/>
            <a:r>
              <a:t>El ejemplo de Quebec</a:t>
            </a:r>
          </a:p>
        </p:txBody>
      </p:sp>
      <p:pic>
        <p:nvPicPr>
          <p:cNvPr id="318" name="image.png" descr="image.png"/>
          <p:cNvPicPr>
            <a:picLocks noChangeAspect="1"/>
          </p:cNvPicPr>
          <p:nvPr/>
        </p:nvPicPr>
        <p:blipFill>
          <a:blip r:embed="rId2">
            <a:extLst/>
          </a:blip>
          <a:stretch>
            <a:fillRect/>
          </a:stretch>
        </p:blipFill>
        <p:spPr>
          <a:xfrm>
            <a:off x="0" y="-74613"/>
            <a:ext cx="9577388" cy="693578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 name="Double-click to edit"/>
          <p:cNvSpPr txBox="1"/>
          <p:nvPr>
            <p:ph type="title" idx="4294967295"/>
          </p:nvPr>
        </p:nvSpPr>
        <p:spPr>
          <a:xfrm>
            <a:off x="1674812" y="381000"/>
            <a:ext cx="6402388" cy="762000"/>
          </a:xfrm>
          <a:prstGeom prst="rect">
            <a:avLst/>
          </a:prstGeom>
        </p:spPr>
        <p:txBody>
          <a:bodyPr>
            <a:normAutofit fontScale="100000" lnSpcReduction="0"/>
          </a:bodyPr>
          <a:lstStyle/>
          <a:p>
            <a:pPr/>
          </a:p>
        </p:txBody>
      </p:sp>
      <p:pic>
        <p:nvPicPr>
          <p:cNvPr id="50" name="image.jpeg" descr="image.jpeg"/>
          <p:cNvPicPr>
            <a:picLocks noChangeAspect="1"/>
          </p:cNvPicPr>
          <p:nvPr/>
        </p:nvPicPr>
        <p:blipFill>
          <a:blip r:embed="rId2">
            <a:extLst/>
          </a:blip>
          <a:stretch>
            <a:fillRect/>
          </a:stretch>
        </p:blipFill>
        <p:spPr>
          <a:xfrm>
            <a:off x="3970337" y="1941512"/>
            <a:ext cx="1809751" cy="1209676"/>
          </a:xfrm>
          <a:prstGeom prst="rect">
            <a:avLst/>
          </a:prstGeom>
          <a:ln w="12700">
            <a:miter lim="400000"/>
          </a:ln>
        </p:spPr>
      </p:pic>
      <p:sp>
        <p:nvSpPr>
          <p:cNvPr id="51" name="Slide Number"/>
          <p:cNvSpPr txBox="1"/>
          <p:nvPr>
            <p:ph type="sldNum" sz="quarter" idx="2"/>
          </p:nvPr>
        </p:nvSpPr>
        <p:spPr>
          <a:xfrm>
            <a:off x="8730520" y="5803900"/>
            <a:ext cx="18488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 name="Résultats de recherche d'images pour « vasectomy meeting »" descr="Résultats de recherche d'images pour « vasectomy meeting »"/>
          <p:cNvPicPr>
            <a:picLocks noChangeAspect="1"/>
          </p:cNvPicPr>
          <p:nvPr/>
        </p:nvPicPr>
        <p:blipFill>
          <a:blip r:embed="rId3">
            <a:extLst/>
          </a:blip>
          <a:stretch>
            <a:fillRect/>
          </a:stretch>
        </p:blipFill>
        <p:spPr>
          <a:xfrm>
            <a:off x="0" y="3001962"/>
            <a:ext cx="5751513" cy="3841751"/>
          </a:xfrm>
          <a:prstGeom prst="rect">
            <a:avLst/>
          </a:prstGeom>
          <a:ln w="12700">
            <a:miter lim="400000"/>
          </a:ln>
        </p:spPr>
      </p:pic>
      <p:pic>
        <p:nvPicPr>
          <p:cNvPr id="53" name="DSC_4837" descr="DSC_4837"/>
          <p:cNvPicPr>
            <a:picLocks noChangeAspect="1"/>
          </p:cNvPicPr>
          <p:nvPr/>
        </p:nvPicPr>
        <p:blipFill>
          <a:blip r:embed="rId4">
            <a:extLst/>
          </a:blip>
          <a:stretch>
            <a:fillRect/>
          </a:stretch>
        </p:blipFill>
        <p:spPr>
          <a:xfrm>
            <a:off x="3409950" y="1268412"/>
            <a:ext cx="5734050" cy="3810001"/>
          </a:xfrm>
          <a:prstGeom prst="rect">
            <a:avLst/>
          </a:prstGeom>
          <a:ln w="12700">
            <a:miter lim="400000"/>
          </a:ln>
        </p:spPr>
      </p:pic>
      <p:pic>
        <p:nvPicPr>
          <p:cNvPr id="54" name="https://www.bestvasectomy.com/wp-content/uploads/2015/09/vasectomy-team-ft-bourgeois.jpg" descr="https://www.bestvasectomy.com/wp-content/uploads/2015/09/vasectomy-team-ft-bourgeois.jpg"/>
          <p:cNvPicPr>
            <a:picLocks noChangeAspect="1"/>
          </p:cNvPicPr>
          <p:nvPr/>
        </p:nvPicPr>
        <p:blipFill>
          <a:blip r:embed="rId5">
            <a:extLst/>
          </a:blip>
          <a:stretch>
            <a:fillRect/>
          </a:stretch>
        </p:blipFill>
        <p:spPr>
          <a:xfrm>
            <a:off x="-20638" y="-6350"/>
            <a:ext cx="3584576" cy="3008313"/>
          </a:xfrm>
          <a:prstGeom prst="rect">
            <a:avLst/>
          </a:prstGeom>
          <a:ln w="12700">
            <a:miter lim="400000"/>
          </a:ln>
        </p:spPr>
      </p:pic>
      <p:pic>
        <p:nvPicPr>
          <p:cNvPr id="55" name="http://www.nsvi.org/wp-content/uploads/2016/04/P1150170.jpg" descr="http://www.nsvi.org/wp-content/uploads/2016/04/P1150170.jpg"/>
          <p:cNvPicPr>
            <a:picLocks noChangeAspect="1"/>
          </p:cNvPicPr>
          <p:nvPr/>
        </p:nvPicPr>
        <p:blipFill>
          <a:blip r:embed="rId6">
            <a:extLst/>
          </a:blip>
          <a:stretch>
            <a:fillRect/>
          </a:stretch>
        </p:blipFill>
        <p:spPr>
          <a:xfrm>
            <a:off x="3203575" y="0"/>
            <a:ext cx="3529013" cy="2298700"/>
          </a:xfrm>
          <a:prstGeom prst="rect">
            <a:avLst/>
          </a:prstGeom>
          <a:ln w="12700">
            <a:miter lim="400000"/>
          </a:ln>
        </p:spPr>
      </p:pic>
      <p:pic>
        <p:nvPicPr>
          <p:cNvPr id="56" name="https://www.bestvasectomy.com/wp-content/uploads/photo-gallery/vasectomy-haiti/team-vasectomy.jpg" descr="https://www.bestvasectomy.com/wp-content/uploads/photo-gallery/vasectomy-haiti/team-vasectomy.jpg"/>
          <p:cNvPicPr>
            <a:picLocks noChangeAspect="1"/>
          </p:cNvPicPr>
          <p:nvPr/>
        </p:nvPicPr>
        <p:blipFill>
          <a:blip r:embed="rId7">
            <a:extLst/>
          </a:blip>
          <a:stretch>
            <a:fillRect/>
          </a:stretch>
        </p:blipFill>
        <p:spPr>
          <a:xfrm>
            <a:off x="5751512" y="4313237"/>
            <a:ext cx="3392488" cy="2544763"/>
          </a:xfrm>
          <a:prstGeom prst="rect">
            <a:avLst/>
          </a:prstGeom>
          <a:ln w="12700">
            <a:miter lim="400000"/>
          </a:ln>
        </p:spPr>
      </p:pic>
      <p:pic>
        <p:nvPicPr>
          <p:cNvPr id="57" name="Résultats de recherche d'images pour « vasectomy meeting »" descr="Résultats de recherche d'images pour « vasectomy meeting »"/>
          <p:cNvPicPr>
            <a:picLocks noChangeAspect="1"/>
          </p:cNvPicPr>
          <p:nvPr/>
        </p:nvPicPr>
        <p:blipFill>
          <a:blip r:embed="rId8">
            <a:extLst/>
          </a:blip>
          <a:stretch>
            <a:fillRect/>
          </a:stretch>
        </p:blipFill>
        <p:spPr>
          <a:xfrm>
            <a:off x="6302375" y="-50800"/>
            <a:ext cx="2914650" cy="2184400"/>
          </a:xfrm>
          <a:prstGeom prst="rect">
            <a:avLst/>
          </a:prstGeom>
          <a:ln w="12700">
            <a:miter lim="400000"/>
          </a:ln>
        </p:spPr>
      </p:pic>
      <p:pic>
        <p:nvPicPr>
          <p:cNvPr id="58" name="image.png" descr="image.png"/>
          <p:cNvPicPr>
            <a:picLocks noChangeAspect="1"/>
          </p:cNvPicPr>
          <p:nvPr/>
        </p:nvPicPr>
        <p:blipFill>
          <a:blip r:embed="rId9">
            <a:extLst/>
          </a:blip>
          <a:stretch>
            <a:fillRect/>
          </a:stretch>
        </p:blipFill>
        <p:spPr>
          <a:xfrm>
            <a:off x="3563937" y="3898900"/>
            <a:ext cx="2481263" cy="1841500"/>
          </a:xfrm>
          <a:prstGeom prst="rect">
            <a:avLst/>
          </a:prstGeom>
          <a:ln w="12700">
            <a:miter lim="400000"/>
          </a:ln>
        </p:spPr>
      </p:pic>
      <p:sp>
        <p:nvSpPr>
          <p:cNvPr id="59" name="Somos parte de una gran familia"/>
          <p:cNvSpPr txBox="1"/>
          <p:nvPr/>
        </p:nvSpPr>
        <p:spPr>
          <a:xfrm>
            <a:off x="473075" y="122237"/>
            <a:ext cx="8562975" cy="659766"/>
          </a:xfrm>
          <a:prstGeom prst="rect">
            <a:avLst/>
          </a:prstGeom>
          <a:solidFill>
            <a:srgbClr val="FFFF00"/>
          </a:solidFill>
          <a:ln>
            <a:solidFill>
              <a:srgbClr val="000000"/>
            </a:solidFill>
          </a:ln>
          <a:extLst>
            <a:ext uri="{C572A759-6A51-4108-AA02-DFA0A04FC94B}">
              <ma14:wrappingTextBoxFlag xmlns:ma14="http://schemas.microsoft.com/office/mac/drawingml/2011/main" val="1"/>
            </a:ext>
          </a:extLst>
        </p:spPr>
        <p:txBody>
          <a:bodyPr lIns="45719" rIns="45719">
            <a:spAutoFit/>
          </a:bodyPr>
          <a:lstStyle>
            <a:lvl1pPr>
              <a:defRPr b="1" sz="3600"/>
            </a:lvl1pPr>
          </a:lstStyle>
          <a:p>
            <a:pPr/>
            <a:r>
              <a:t>Somos parte de una gran familia</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1" name="DSC_0041.JPG" descr="DSC_0041.JPG"/>
          <p:cNvPicPr>
            <a:picLocks noChangeAspect="1"/>
          </p:cNvPicPr>
          <p:nvPr/>
        </p:nvPicPr>
        <p:blipFill>
          <a:blip r:embed="rId2">
            <a:extLst/>
          </a:blip>
          <a:stretch>
            <a:fillRect/>
          </a:stretch>
        </p:blipFill>
        <p:spPr>
          <a:xfrm>
            <a:off x="-375073" y="-638869"/>
            <a:ext cx="11459848" cy="758965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 name="Slide Number"/>
          <p:cNvSpPr txBox="1"/>
          <p:nvPr>
            <p:ph type="sldNum" sz="quarter" idx="2"/>
          </p:nvPr>
        </p:nvSpPr>
        <p:spPr>
          <a:xfrm>
            <a:off x="8730520" y="5803900"/>
            <a:ext cx="18488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 name="Objectivo"/>
          <p:cNvSpPr txBox="1"/>
          <p:nvPr>
            <p:ph type="title" idx="4294967295"/>
          </p:nvPr>
        </p:nvSpPr>
        <p:spPr>
          <a:xfrm>
            <a:off x="1674812" y="381000"/>
            <a:ext cx="6402388" cy="762000"/>
          </a:xfrm>
          <a:prstGeom prst="rect">
            <a:avLst/>
          </a:prstGeom>
        </p:spPr>
        <p:txBody>
          <a:bodyPr>
            <a:normAutofit fontScale="100000" lnSpcReduction="0"/>
          </a:bodyPr>
          <a:lstStyle>
            <a:lvl1pPr>
              <a:defRPr sz="2800"/>
            </a:lvl1pPr>
          </a:lstStyle>
          <a:p>
            <a:pPr/>
            <a:r>
              <a:t>Objectivo</a:t>
            </a:r>
          </a:p>
        </p:txBody>
      </p:sp>
      <p:sp>
        <p:nvSpPr>
          <p:cNvPr id="63" name="Al final de esta presentación, entenderán:…"/>
          <p:cNvSpPr txBox="1"/>
          <p:nvPr>
            <p:ph type="body" sz="half" idx="4294967295"/>
          </p:nvPr>
        </p:nvSpPr>
        <p:spPr>
          <a:xfrm>
            <a:off x="1403350" y="1412875"/>
            <a:ext cx="7056438" cy="2012950"/>
          </a:xfrm>
          <a:prstGeom prst="rect">
            <a:avLst/>
          </a:prstGeom>
        </p:spPr>
        <p:txBody>
          <a:bodyPr>
            <a:normAutofit fontScale="100000" lnSpcReduction="0"/>
          </a:bodyPr>
          <a:lstStyle/>
          <a:p>
            <a:pPr marL="381000" indent="-381000">
              <a:spcBef>
                <a:spcPts val="500"/>
              </a:spcBef>
              <a:buSzTx/>
              <a:buNone/>
              <a:defRPr sz="2400"/>
            </a:pPr>
            <a:r>
              <a:t>Al final de esta presentación, entenderán:</a:t>
            </a:r>
          </a:p>
          <a:p>
            <a:pPr marL="381000" indent="-381000">
              <a:spcBef>
                <a:spcPts val="500"/>
              </a:spcBef>
              <a:defRPr sz="2400"/>
            </a:pPr>
            <a:r>
              <a:t>La importancia de la técnica de vasectomía para minimizar los riesgos de complicaciones y mejorar el éxito contraceptivo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 name="Slide Number"/>
          <p:cNvSpPr txBox="1"/>
          <p:nvPr>
            <p:ph type="sldNum" sz="quarter" idx="2"/>
          </p:nvPr>
        </p:nvSpPr>
        <p:spPr>
          <a:xfrm>
            <a:off x="8730520" y="5803900"/>
            <a:ext cx="18488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 name="Juan Fernando…"/>
          <p:cNvSpPr txBox="1"/>
          <p:nvPr>
            <p:ph type="title" idx="4294967295"/>
          </p:nvPr>
        </p:nvSpPr>
        <p:spPr>
          <a:xfrm>
            <a:off x="1187450" y="381000"/>
            <a:ext cx="7416800" cy="762000"/>
          </a:xfrm>
          <a:prstGeom prst="rect">
            <a:avLst/>
          </a:prstGeom>
        </p:spPr>
        <p:txBody>
          <a:bodyPr>
            <a:normAutofit fontScale="100000" lnSpcReduction="0"/>
          </a:bodyPr>
          <a:lstStyle>
            <a:lvl1pPr>
              <a:defRPr sz="2800"/>
            </a:lvl1pPr>
          </a:lstStyle>
          <a:p>
            <a:pPr/>
            <a:r>
              <a:t>Juan Fernando…</a:t>
            </a:r>
          </a:p>
        </p:txBody>
      </p:sp>
      <p:sp>
        <p:nvSpPr>
          <p:cNvPr id="67" name="Sin dolor"/>
          <p:cNvSpPr/>
          <p:nvPr/>
        </p:nvSpPr>
        <p:spPr>
          <a:xfrm>
            <a:off x="903287" y="2359025"/>
            <a:ext cx="1137901" cy="380365"/>
          </a:xfrm>
          <a:prstGeom prst="rect">
            <a:avLst/>
          </a:prstGeom>
          <a:solidFill>
            <a:srgbClr val="FFFF00"/>
          </a:solidFill>
          <a:ln>
            <a:solidFill>
              <a:srgbClr val="808080"/>
            </a:solidFill>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Sin dolor</a:t>
            </a:r>
          </a:p>
        </p:txBody>
      </p:sp>
      <p:sp>
        <p:nvSpPr>
          <p:cNvPr id="68" name="Sin suturas…"/>
          <p:cNvSpPr/>
          <p:nvPr/>
        </p:nvSpPr>
        <p:spPr>
          <a:xfrm>
            <a:off x="3340963" y="3154362"/>
            <a:ext cx="2282687" cy="659766"/>
          </a:xfrm>
          <a:prstGeom prst="rect">
            <a:avLst/>
          </a:prstGeom>
          <a:solidFill>
            <a:srgbClr val="FFFF00"/>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p>
            <a:pPr algn="ctr">
              <a:defRPr sz="1800"/>
            </a:pPr>
            <a:r>
              <a:t>Sin suturas</a:t>
            </a:r>
          </a:p>
          <a:p>
            <a:pPr algn="ctr">
              <a:defRPr sz="1800"/>
            </a:pPr>
            <a:r>
              <a:t>Sin complicaciones</a:t>
            </a:r>
          </a:p>
        </p:txBody>
      </p:sp>
      <p:sp>
        <p:nvSpPr>
          <p:cNvPr id="69" name="Sin falla"/>
          <p:cNvSpPr/>
          <p:nvPr/>
        </p:nvSpPr>
        <p:spPr>
          <a:xfrm>
            <a:off x="6892982" y="4365625"/>
            <a:ext cx="1038111" cy="380365"/>
          </a:xfrm>
          <a:prstGeom prst="rect">
            <a:avLst/>
          </a:prstGeom>
          <a:solidFill>
            <a:srgbClr val="FFFF00"/>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p>
            <a:pPr algn="ctr">
              <a:defRPr sz="1800"/>
            </a:pPr>
            <a:r>
              <a:t>Sin </a:t>
            </a:r>
            <a:r>
              <a:t>falla</a:t>
            </a:r>
          </a:p>
        </p:txBody>
      </p:sp>
      <p:pic>
        <p:nvPicPr>
          <p:cNvPr id="70" name="image.jpeg" descr="image.jpeg"/>
          <p:cNvPicPr>
            <a:picLocks noChangeAspect="1"/>
          </p:cNvPicPr>
          <p:nvPr/>
        </p:nvPicPr>
        <p:blipFill>
          <a:blip r:embed="rId2">
            <a:extLst/>
          </a:blip>
          <a:srcRect l="26899" t="0" r="18789" b="16615"/>
          <a:stretch>
            <a:fillRect/>
          </a:stretch>
        </p:blipFill>
        <p:spPr>
          <a:xfrm>
            <a:off x="5867400" y="182562"/>
            <a:ext cx="2952751" cy="254952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0"/>
                                        </p:tgtEl>
                                        <p:attrNameLst>
                                          <p:attrName>style.visibility</p:attrName>
                                        </p:attrNameLst>
                                      </p:cBhvr>
                                      <p:to>
                                        <p:strVal val="visible"/>
                                      </p:to>
                                    </p:set>
                                    <p:animEffect filter="fade" transition="in">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7"/>
                                        </p:tgtEl>
                                        <p:attrNameLst>
                                          <p:attrName>style.visibility</p:attrName>
                                        </p:attrNameLst>
                                      </p:cBhvr>
                                      <p:to>
                                        <p:strVal val="visible"/>
                                      </p:to>
                                    </p:set>
                                    <p:animEffect filter="fade" transition="in">
                                      <p:cBhvr>
                                        <p:cTn id="12" dur="500"/>
                                        <p:tgtEl>
                                          <p:spTgt spid="67"/>
                                        </p:tgtEl>
                                      </p:cBhvr>
                                    </p:animEffect>
                                  </p:childTnLst>
                                </p:cTn>
                              </p:par>
                            </p:childTnLst>
                          </p:cTn>
                        </p:par>
                        <p:par>
                          <p:cTn id="13" fill="hold">
                            <p:stCondLst>
                              <p:cond delay="500"/>
                            </p:stCondLst>
                            <p:childTnLst>
                              <p:par>
                                <p:cTn id="14" presetClass="entr" nodeType="afterEffect" presetID="10" grpId="3" fill="hold">
                                  <p:stCondLst>
                                    <p:cond delay="0"/>
                                  </p:stCondLst>
                                  <p:iterate type="el" backwards="0">
                                    <p:tmAbs val="0"/>
                                  </p:iterate>
                                  <p:childTnLst>
                                    <p:set>
                                      <p:cBhvr>
                                        <p:cTn id="15" fill="hold"/>
                                        <p:tgtEl>
                                          <p:spTgt spid="68"/>
                                        </p:tgtEl>
                                        <p:attrNameLst>
                                          <p:attrName>style.visibility</p:attrName>
                                        </p:attrNameLst>
                                      </p:cBhvr>
                                      <p:to>
                                        <p:strVal val="visible"/>
                                      </p:to>
                                    </p:set>
                                    <p:animEffect filter="fade" transition="in">
                                      <p:cBhvr>
                                        <p:cTn id="16" dur="500"/>
                                        <p:tgtEl>
                                          <p:spTgt spid="68"/>
                                        </p:tgtEl>
                                      </p:cBhvr>
                                    </p:animEffect>
                                  </p:childTnLst>
                                </p:cTn>
                              </p:par>
                            </p:childTnLst>
                          </p:cTn>
                        </p:par>
                        <p:par>
                          <p:cTn id="17" fill="hold">
                            <p:stCondLst>
                              <p:cond delay="1000"/>
                            </p:stCondLst>
                            <p:childTnLst>
                              <p:par>
                                <p:cTn id="18" presetClass="entr" nodeType="afterEffect" presetID="10" grpId="4" fill="hold">
                                  <p:stCondLst>
                                    <p:cond delay="0"/>
                                  </p:stCondLst>
                                  <p:iterate type="el" backwards="0">
                                    <p:tmAbs val="0"/>
                                  </p:iterate>
                                  <p:childTnLst>
                                    <p:set>
                                      <p:cBhvr>
                                        <p:cTn id="19" fill="hold"/>
                                        <p:tgtEl>
                                          <p:spTgt spid="69"/>
                                        </p:tgtEl>
                                        <p:attrNameLst>
                                          <p:attrName>style.visibility</p:attrName>
                                        </p:attrNameLst>
                                      </p:cBhvr>
                                      <p:to>
                                        <p:strVal val="visible"/>
                                      </p:to>
                                    </p:set>
                                    <p:animEffect filter="fade" transition="in">
                                      <p:cBhvr>
                                        <p:cTn id="20" dur="500"/>
                                        <p:tgtEl>
                                          <p:spTgt spid="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 grpId="4"/>
      <p:bldP build="whole" bldLvl="1" animBg="1" rev="0" advAuto="0" spid="70" grpId="1"/>
      <p:bldP build="whole" bldLvl="1" animBg="1" rev="0" advAuto="0" spid="67" grpId="2"/>
      <p:bldP build="whole" bldLvl="1" animBg="1" rev="0" advAuto="0" spid="68"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 name="Guías de práctica clínica"/>
          <p:cNvSpPr txBox="1"/>
          <p:nvPr>
            <p:ph type="title" idx="4294967295"/>
          </p:nvPr>
        </p:nvSpPr>
        <p:spPr>
          <a:xfrm>
            <a:off x="1674812" y="381000"/>
            <a:ext cx="6402388" cy="762000"/>
          </a:xfrm>
          <a:prstGeom prst="rect">
            <a:avLst/>
          </a:prstGeom>
        </p:spPr>
        <p:txBody>
          <a:bodyPr>
            <a:normAutofit fontScale="100000" lnSpcReduction="0"/>
          </a:bodyPr>
          <a:lstStyle>
            <a:lvl1pPr>
              <a:defRPr sz="2800"/>
            </a:lvl1pPr>
          </a:lstStyle>
          <a:p>
            <a:pPr/>
            <a:r>
              <a:t>Guías de práctica clínica</a:t>
            </a:r>
          </a:p>
        </p:txBody>
      </p:sp>
      <p:sp>
        <p:nvSpPr>
          <p:cNvPr id="73" name="Slide Number"/>
          <p:cNvSpPr txBox="1"/>
          <p:nvPr>
            <p:ph type="sldNum" sz="quarter" idx="2"/>
          </p:nvPr>
        </p:nvSpPr>
        <p:spPr>
          <a:xfrm>
            <a:off x="8730520" y="5803900"/>
            <a:ext cx="18488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 name="image.png" descr="image.png"/>
          <p:cNvPicPr>
            <a:picLocks noChangeAspect="1"/>
          </p:cNvPicPr>
          <p:nvPr/>
        </p:nvPicPr>
        <p:blipFill>
          <a:blip r:embed="rId2">
            <a:extLst/>
          </a:blip>
          <a:stretch>
            <a:fillRect/>
          </a:stretch>
        </p:blipFill>
        <p:spPr>
          <a:xfrm>
            <a:off x="611187" y="1268412"/>
            <a:ext cx="2433638" cy="3095626"/>
          </a:xfrm>
          <a:prstGeom prst="rect">
            <a:avLst/>
          </a:prstGeom>
          <a:ln>
            <a:solidFill>
              <a:srgbClr val="000000"/>
            </a:solidFill>
          </a:ln>
          <a:effectLst>
            <a:outerShdw sx="100000" sy="100000" kx="0" ky="0" algn="b" rotWithShape="0" blurRad="50800" dist="38100" dir="10799999">
              <a:srgbClr val="000000">
                <a:alpha val="39999"/>
              </a:srgbClr>
            </a:outerShdw>
          </a:effectLst>
        </p:spPr>
      </p:pic>
      <p:pic>
        <p:nvPicPr>
          <p:cNvPr id="75" name="image.png" descr="image.png"/>
          <p:cNvPicPr>
            <a:picLocks noChangeAspect="1"/>
          </p:cNvPicPr>
          <p:nvPr/>
        </p:nvPicPr>
        <p:blipFill>
          <a:blip r:embed="rId3">
            <a:extLst/>
          </a:blip>
          <a:stretch>
            <a:fillRect/>
          </a:stretch>
        </p:blipFill>
        <p:spPr>
          <a:xfrm>
            <a:off x="2266950" y="2170112"/>
            <a:ext cx="2738438" cy="3309938"/>
          </a:xfrm>
          <a:prstGeom prst="rect">
            <a:avLst/>
          </a:prstGeom>
          <a:ln w="12700">
            <a:miter lim="400000"/>
          </a:ln>
        </p:spPr>
      </p:pic>
      <p:pic>
        <p:nvPicPr>
          <p:cNvPr id="76" name="image.png" descr="image.png"/>
          <p:cNvPicPr>
            <a:picLocks noChangeAspect="1"/>
          </p:cNvPicPr>
          <p:nvPr/>
        </p:nvPicPr>
        <p:blipFill>
          <a:blip r:embed="rId4">
            <a:extLst/>
          </a:blip>
          <a:stretch>
            <a:fillRect/>
          </a:stretch>
        </p:blipFill>
        <p:spPr>
          <a:xfrm>
            <a:off x="4284662" y="1241425"/>
            <a:ext cx="2393951" cy="3386138"/>
          </a:xfrm>
          <a:prstGeom prst="rect">
            <a:avLst/>
          </a:prstGeom>
          <a:ln>
            <a:solidFill>
              <a:srgbClr val="000000"/>
            </a:solidFill>
          </a:ln>
          <a:effectLst>
            <a:outerShdw sx="100000" sy="100000" kx="0" ky="0" algn="b" rotWithShape="0" blurRad="50800" dist="38100" dir="8100000">
              <a:srgbClr val="000000">
                <a:alpha val="39999"/>
              </a:srgbClr>
            </a:outerShdw>
          </a:effectLst>
        </p:spPr>
      </p:pic>
      <p:sp>
        <p:nvSpPr>
          <p:cNvPr id="77" name="EAU 2012"/>
          <p:cNvSpPr/>
          <p:nvPr/>
        </p:nvSpPr>
        <p:spPr>
          <a:xfrm>
            <a:off x="179387" y="3557587"/>
            <a:ext cx="1361143" cy="380366"/>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defRPr b="1" sz="1800">
                <a:solidFill>
                  <a:srgbClr val="CC0000"/>
                </a:solidFill>
              </a:defRPr>
            </a:lvl1pPr>
          </a:lstStyle>
          <a:p>
            <a:pPr/>
            <a:r>
              <a:t>EAU 2012</a:t>
            </a:r>
          </a:p>
        </p:txBody>
      </p:sp>
      <p:sp>
        <p:nvSpPr>
          <p:cNvPr id="78" name="AUA 2012-2015"/>
          <p:cNvSpPr/>
          <p:nvPr/>
        </p:nvSpPr>
        <p:spPr>
          <a:xfrm>
            <a:off x="2135187" y="4789487"/>
            <a:ext cx="2142268" cy="380366"/>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defRPr b="1" sz="1800">
                <a:solidFill>
                  <a:srgbClr val="CC0000"/>
                </a:solidFill>
              </a:defRPr>
            </a:lvl1pPr>
          </a:lstStyle>
          <a:p>
            <a:pPr/>
            <a:r>
              <a:t>AUA 2012-2015</a:t>
            </a:r>
          </a:p>
        </p:txBody>
      </p:sp>
      <p:pic>
        <p:nvPicPr>
          <p:cNvPr id="79" name="image.png" descr="image.png"/>
          <p:cNvPicPr>
            <a:picLocks noChangeAspect="1"/>
          </p:cNvPicPr>
          <p:nvPr/>
        </p:nvPicPr>
        <p:blipFill>
          <a:blip r:embed="rId5">
            <a:extLst/>
          </a:blip>
          <a:stretch>
            <a:fillRect/>
          </a:stretch>
        </p:blipFill>
        <p:spPr>
          <a:xfrm>
            <a:off x="6361112" y="2097087"/>
            <a:ext cx="2524126" cy="3382963"/>
          </a:xfrm>
          <a:prstGeom prst="rect">
            <a:avLst/>
          </a:prstGeom>
          <a:ln>
            <a:solidFill>
              <a:srgbClr val="000000"/>
            </a:solidFill>
          </a:ln>
          <a:effectLst>
            <a:outerShdw sx="100000" sy="100000" kx="0" ky="0" algn="b" rotWithShape="0" blurRad="50800" dist="38100" dir="10799999">
              <a:srgbClr val="000000">
                <a:alpha val="39999"/>
              </a:srgbClr>
            </a:outerShdw>
          </a:effectLst>
        </p:spPr>
      </p:pic>
      <p:sp>
        <p:nvSpPr>
          <p:cNvPr id="80" name="FSRH - UK 2014"/>
          <p:cNvSpPr/>
          <p:nvPr/>
        </p:nvSpPr>
        <p:spPr>
          <a:xfrm>
            <a:off x="4014787" y="3902075"/>
            <a:ext cx="2151086" cy="380365"/>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defRPr b="1" sz="1800">
                <a:solidFill>
                  <a:srgbClr val="CC0000"/>
                </a:solidFill>
              </a:defRPr>
            </a:lvl1pPr>
          </a:lstStyle>
          <a:p>
            <a:pPr/>
            <a:r>
              <a:t>FSRH - UK 2014</a:t>
            </a:r>
          </a:p>
        </p:txBody>
      </p:sp>
      <p:sp>
        <p:nvSpPr>
          <p:cNvPr id="81" name="CUA 2016"/>
          <p:cNvSpPr/>
          <p:nvPr/>
        </p:nvSpPr>
        <p:spPr>
          <a:xfrm>
            <a:off x="6683375" y="4899025"/>
            <a:ext cx="1370407" cy="380365"/>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defRPr b="1" sz="1800">
                <a:solidFill>
                  <a:srgbClr val="CC0000"/>
                </a:solidFill>
              </a:defRPr>
            </a:lvl1pPr>
          </a:lstStyle>
          <a:p>
            <a:pPr/>
            <a:r>
              <a:t>CUA 2016</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 name="Etapas de la vasectomía"/>
          <p:cNvSpPr txBox="1"/>
          <p:nvPr>
            <p:ph type="title" idx="4294967295"/>
          </p:nvPr>
        </p:nvSpPr>
        <p:spPr>
          <a:xfrm>
            <a:off x="1143000" y="342900"/>
            <a:ext cx="6402388" cy="762000"/>
          </a:xfrm>
          <a:prstGeom prst="rect">
            <a:avLst/>
          </a:prstGeom>
        </p:spPr>
        <p:txBody>
          <a:bodyPr>
            <a:normAutofit fontScale="100000" lnSpcReduction="0"/>
          </a:bodyPr>
          <a:lstStyle>
            <a:lvl1pPr>
              <a:defRPr sz="2800"/>
            </a:lvl1pPr>
          </a:lstStyle>
          <a:p>
            <a:pPr/>
            <a:r>
              <a:t>Etapas de la vasectomía</a:t>
            </a:r>
          </a:p>
        </p:txBody>
      </p:sp>
      <p:sp>
        <p:nvSpPr>
          <p:cNvPr id="84" name="Slide Number"/>
          <p:cNvSpPr txBox="1"/>
          <p:nvPr>
            <p:ph type="sldNum" sz="quarter" idx="2"/>
          </p:nvPr>
        </p:nvSpPr>
        <p:spPr>
          <a:xfrm>
            <a:off x="8730520" y="5803900"/>
            <a:ext cx="184880" cy="2438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 name="image.jpeg" descr="image.jpeg"/>
          <p:cNvPicPr>
            <a:picLocks noChangeAspect="1"/>
          </p:cNvPicPr>
          <p:nvPr/>
        </p:nvPicPr>
        <p:blipFill>
          <a:blip r:embed="rId2">
            <a:extLst/>
          </a:blip>
          <a:srcRect l="0" t="0" r="0" b="2056"/>
          <a:stretch>
            <a:fillRect/>
          </a:stretch>
        </p:blipFill>
        <p:spPr>
          <a:xfrm>
            <a:off x="330200" y="1724025"/>
            <a:ext cx="2879725" cy="2114550"/>
          </a:xfrm>
          <a:prstGeom prst="rect">
            <a:avLst/>
          </a:prstGeom>
          <a:ln w="12700">
            <a:miter lim="400000"/>
          </a:ln>
        </p:spPr>
      </p:pic>
      <p:pic>
        <p:nvPicPr>
          <p:cNvPr id="86" name="Displaying 20140424_212506.jpg" descr="Displaying 20140424_212506.jpg"/>
          <p:cNvPicPr>
            <a:picLocks noChangeAspect="1"/>
          </p:cNvPicPr>
          <p:nvPr/>
        </p:nvPicPr>
        <p:blipFill>
          <a:blip r:embed="rId3">
            <a:extLst/>
          </a:blip>
          <a:srcRect l="17248" t="0" r="18893" b="0"/>
          <a:stretch>
            <a:fillRect/>
          </a:stretch>
        </p:blipFill>
        <p:spPr>
          <a:xfrm>
            <a:off x="3509962" y="2506662"/>
            <a:ext cx="1963738" cy="2308226"/>
          </a:xfrm>
          <a:prstGeom prst="rect">
            <a:avLst/>
          </a:prstGeom>
          <a:ln w="12700">
            <a:miter lim="400000"/>
          </a:ln>
        </p:spPr>
      </p:pic>
      <p:pic>
        <p:nvPicPr>
          <p:cNvPr id="87" name="image.png" descr="image.png"/>
          <p:cNvPicPr>
            <a:picLocks noChangeAspect="1"/>
          </p:cNvPicPr>
          <p:nvPr/>
        </p:nvPicPr>
        <p:blipFill>
          <a:blip r:embed="rId4">
            <a:extLst/>
          </a:blip>
          <a:stretch>
            <a:fillRect/>
          </a:stretch>
        </p:blipFill>
        <p:spPr>
          <a:xfrm>
            <a:off x="5897562" y="3789362"/>
            <a:ext cx="2984501" cy="1970088"/>
          </a:xfrm>
          <a:prstGeom prst="rect">
            <a:avLst/>
          </a:prstGeom>
          <a:ln w="12700">
            <a:miter lim="400000"/>
          </a:ln>
        </p:spPr>
      </p:pic>
      <p:sp>
        <p:nvSpPr>
          <p:cNvPr id="88" name="Etapa 1: Anestesia"/>
          <p:cNvSpPr txBox="1"/>
          <p:nvPr/>
        </p:nvSpPr>
        <p:spPr>
          <a:xfrm>
            <a:off x="375920" y="1309687"/>
            <a:ext cx="3154998"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161925" indent="-161925">
              <a:spcBef>
                <a:spcPts val="400"/>
              </a:spcBef>
              <a:buSzPct val="100000"/>
              <a:buFont typeface="Times Roman"/>
              <a:buChar char="•"/>
              <a:defRPr b="1" sz="1800"/>
            </a:lvl1pPr>
          </a:lstStyle>
          <a:p>
            <a:pPr/>
            <a:r>
              <a:t>Etapa 1: Anestesia</a:t>
            </a:r>
          </a:p>
        </p:txBody>
      </p:sp>
      <p:sp>
        <p:nvSpPr>
          <p:cNvPr id="89" name="Etapa 2: Exposición del vas"/>
          <p:cNvSpPr/>
          <p:nvPr/>
        </p:nvSpPr>
        <p:spPr>
          <a:xfrm>
            <a:off x="3209925" y="1946275"/>
            <a:ext cx="4032250" cy="3708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marL="161925" indent="-161925">
              <a:spcBef>
                <a:spcPts val="400"/>
              </a:spcBef>
              <a:buSzPct val="100000"/>
              <a:buFont typeface="Times Roman"/>
              <a:buChar char="•"/>
              <a:defRPr b="1" sz="1800"/>
            </a:lvl1pPr>
          </a:lstStyle>
          <a:p>
            <a:pPr/>
            <a:r>
              <a:t>Etapa 2: Exposición del vas</a:t>
            </a:r>
          </a:p>
        </p:txBody>
      </p:sp>
      <p:sp>
        <p:nvSpPr>
          <p:cNvPr id="90" name="Etapa 3: Oclusión del vas"/>
          <p:cNvSpPr/>
          <p:nvPr/>
        </p:nvSpPr>
        <p:spPr>
          <a:xfrm>
            <a:off x="5602287" y="3240087"/>
            <a:ext cx="3816351"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marL="161925" indent="-161925">
              <a:spcBef>
                <a:spcPts val="400"/>
              </a:spcBef>
              <a:buSzPct val="100000"/>
              <a:buFont typeface="Times Roman"/>
              <a:buChar char="•"/>
              <a:defRPr b="1" sz="1800"/>
            </a:lvl1pPr>
          </a:lstStyle>
          <a:p>
            <a:pPr/>
            <a:r>
              <a:t>Etapa 3: Oclusión del vas</a:t>
            </a:r>
          </a:p>
        </p:txBody>
      </p:sp>
      <p:sp>
        <p:nvSpPr>
          <p:cNvPr id="91" name="Sin dolor"/>
          <p:cNvSpPr/>
          <p:nvPr/>
        </p:nvSpPr>
        <p:spPr>
          <a:xfrm>
            <a:off x="900112" y="4178300"/>
            <a:ext cx="1137901" cy="380365"/>
          </a:xfrm>
          <a:prstGeom prst="rect">
            <a:avLst/>
          </a:prstGeom>
          <a:solidFill>
            <a:srgbClr val="FFFF00"/>
          </a:solidFill>
          <a:ln>
            <a:solidFill>
              <a:srgbClr val="808080"/>
            </a:solidFill>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Sin dolor</a:t>
            </a:r>
          </a:p>
        </p:txBody>
      </p:sp>
      <p:sp>
        <p:nvSpPr>
          <p:cNvPr id="92" name="Sin suturas…"/>
          <p:cNvSpPr/>
          <p:nvPr/>
        </p:nvSpPr>
        <p:spPr>
          <a:xfrm>
            <a:off x="3118713" y="5011737"/>
            <a:ext cx="2282687" cy="659766"/>
          </a:xfrm>
          <a:prstGeom prst="rect">
            <a:avLst/>
          </a:prstGeom>
          <a:solidFill>
            <a:srgbClr val="FFFF00"/>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p>
            <a:pPr algn="ctr">
              <a:defRPr sz="1800"/>
            </a:pPr>
            <a:r>
              <a:t>Sin suturas</a:t>
            </a:r>
          </a:p>
          <a:p>
            <a:pPr algn="ctr">
              <a:defRPr sz="1800"/>
            </a:pPr>
            <a:r>
              <a:t>Sin complicaciones</a:t>
            </a:r>
          </a:p>
        </p:txBody>
      </p:sp>
      <p:sp>
        <p:nvSpPr>
          <p:cNvPr id="93" name="Sin falla"/>
          <p:cNvSpPr/>
          <p:nvPr/>
        </p:nvSpPr>
        <p:spPr>
          <a:xfrm>
            <a:off x="6870757" y="6048375"/>
            <a:ext cx="1038111" cy="380365"/>
          </a:xfrm>
          <a:prstGeom prst="rect">
            <a:avLst/>
          </a:prstGeom>
          <a:solidFill>
            <a:srgbClr val="FFFF00"/>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p>
            <a:pPr algn="ctr">
              <a:defRPr sz="1800"/>
            </a:pPr>
            <a:r>
              <a:t>Sin </a:t>
            </a:r>
            <a:r>
              <a:t>falla</a:t>
            </a:r>
          </a:p>
        </p:txBody>
      </p:sp>
      <p:pic>
        <p:nvPicPr>
          <p:cNvPr id="94" name="image.jpeg" descr="image.jpeg"/>
          <p:cNvPicPr>
            <a:picLocks noChangeAspect="1"/>
          </p:cNvPicPr>
          <p:nvPr/>
        </p:nvPicPr>
        <p:blipFill>
          <a:blip r:embed="rId5">
            <a:extLst/>
          </a:blip>
          <a:srcRect l="26899" t="0" r="18789" b="16615"/>
          <a:stretch>
            <a:fillRect/>
          </a:stretch>
        </p:blipFill>
        <p:spPr>
          <a:xfrm>
            <a:off x="6965950" y="106362"/>
            <a:ext cx="2001838" cy="172878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8"/>
                                        </p:tgtEl>
                                        <p:attrNameLst>
                                          <p:attrName>style.visibility</p:attrName>
                                        </p:attrNameLst>
                                      </p:cBhvr>
                                      <p:to>
                                        <p:strVal val="visible"/>
                                      </p:to>
                                    </p:set>
                                    <p:animEffect filter="fade" transition="in">
                                      <p:cBhvr>
                                        <p:cTn id="7" dur="500"/>
                                        <p:tgtEl>
                                          <p:spTgt spid="88"/>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85"/>
                                        </p:tgtEl>
                                        <p:attrNameLst>
                                          <p:attrName>style.visibility</p:attrName>
                                        </p:attrNameLst>
                                      </p:cBhvr>
                                      <p:to>
                                        <p:strVal val="visible"/>
                                      </p:to>
                                    </p:set>
                                    <p:animEffect filter="fade" transition="in">
                                      <p:cBhvr>
                                        <p:cTn id="11" dur="500"/>
                                        <p:tgtEl>
                                          <p:spTgt spid="85"/>
                                        </p:tgtEl>
                                      </p:cBhvr>
                                    </p:animEffect>
                                  </p:childTnLst>
                                </p:cTn>
                              </p:par>
                            </p:childTnLst>
                          </p:cTn>
                        </p:par>
                        <p:par>
                          <p:cTn id="12" fill="hold">
                            <p:stCondLst>
                              <p:cond delay="1000"/>
                            </p:stCondLst>
                            <p:childTnLst>
                              <p:par>
                                <p:cTn id="13" presetClass="entr" nodeType="afterEffect" presetID="10" grpId="3" fill="hold">
                                  <p:stCondLst>
                                    <p:cond delay="0"/>
                                  </p:stCondLst>
                                  <p:iterate type="el" backwards="0">
                                    <p:tmAbs val="0"/>
                                  </p:iterate>
                                  <p:childTnLst>
                                    <p:set>
                                      <p:cBhvr>
                                        <p:cTn id="14" fill="hold"/>
                                        <p:tgtEl>
                                          <p:spTgt spid="91"/>
                                        </p:tgtEl>
                                        <p:attrNameLst>
                                          <p:attrName>style.visibility</p:attrName>
                                        </p:attrNameLst>
                                      </p:cBhvr>
                                      <p:to>
                                        <p:strVal val="visible"/>
                                      </p:to>
                                    </p:set>
                                    <p:animEffect filter="fade" transition="in">
                                      <p:cBhvr>
                                        <p:cTn id="15" dur="5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4" fill="hold">
                                  <p:stCondLst>
                                    <p:cond delay="0"/>
                                  </p:stCondLst>
                                  <p:iterate type="el" backwards="0">
                                    <p:tmAbs val="0"/>
                                  </p:iterate>
                                  <p:childTnLst>
                                    <p:set>
                                      <p:cBhvr>
                                        <p:cTn id="19" fill="hold"/>
                                        <p:tgtEl>
                                          <p:spTgt spid="89"/>
                                        </p:tgtEl>
                                        <p:attrNameLst>
                                          <p:attrName>style.visibility</p:attrName>
                                        </p:attrNameLst>
                                      </p:cBhvr>
                                      <p:to>
                                        <p:strVal val="visible"/>
                                      </p:to>
                                    </p:set>
                                    <p:animEffect filter="fade" transition="in">
                                      <p:cBhvr>
                                        <p:cTn id="20" dur="500"/>
                                        <p:tgtEl>
                                          <p:spTgt spid="89"/>
                                        </p:tgtEl>
                                      </p:cBhvr>
                                    </p:animEffect>
                                  </p:childTnLst>
                                </p:cTn>
                              </p:par>
                            </p:childTnLst>
                          </p:cTn>
                        </p:par>
                        <p:par>
                          <p:cTn id="21" fill="hold">
                            <p:stCondLst>
                              <p:cond delay="500"/>
                            </p:stCondLst>
                            <p:childTnLst>
                              <p:par>
                                <p:cTn id="22" presetClass="entr" nodeType="afterEffect" presetID="10" grpId="5" fill="hold">
                                  <p:stCondLst>
                                    <p:cond delay="0"/>
                                  </p:stCondLst>
                                  <p:iterate type="el" backwards="0">
                                    <p:tmAbs val="0"/>
                                  </p:iterate>
                                  <p:childTnLst>
                                    <p:set>
                                      <p:cBhvr>
                                        <p:cTn id="23" fill="hold"/>
                                        <p:tgtEl>
                                          <p:spTgt spid="86"/>
                                        </p:tgtEl>
                                        <p:attrNameLst>
                                          <p:attrName>style.visibility</p:attrName>
                                        </p:attrNameLst>
                                      </p:cBhvr>
                                      <p:to>
                                        <p:strVal val="visible"/>
                                      </p:to>
                                    </p:set>
                                    <p:animEffect filter="fade" transition="in">
                                      <p:cBhvr>
                                        <p:cTn id="24" dur="500"/>
                                        <p:tgtEl>
                                          <p:spTgt spid="86"/>
                                        </p:tgtEl>
                                      </p:cBhvr>
                                    </p:animEffect>
                                  </p:childTnLst>
                                </p:cTn>
                              </p:par>
                            </p:childTnLst>
                          </p:cTn>
                        </p:par>
                        <p:par>
                          <p:cTn id="25" fill="hold">
                            <p:stCondLst>
                              <p:cond delay="1000"/>
                            </p:stCondLst>
                            <p:childTnLst>
                              <p:par>
                                <p:cTn id="26" presetClass="entr" nodeType="afterEffect" presetID="10" grpId="6" fill="hold">
                                  <p:stCondLst>
                                    <p:cond delay="0"/>
                                  </p:stCondLst>
                                  <p:iterate type="el" backwards="0">
                                    <p:tmAbs val="0"/>
                                  </p:iterate>
                                  <p:childTnLst>
                                    <p:set>
                                      <p:cBhvr>
                                        <p:cTn id="27" fill="hold"/>
                                        <p:tgtEl>
                                          <p:spTgt spid="92"/>
                                        </p:tgtEl>
                                        <p:attrNameLst>
                                          <p:attrName>style.visibility</p:attrName>
                                        </p:attrNameLst>
                                      </p:cBhvr>
                                      <p:to>
                                        <p:strVal val="visible"/>
                                      </p:to>
                                    </p:set>
                                    <p:animEffect filter="fade" transition="in">
                                      <p:cBhvr>
                                        <p:cTn id="28" dur="500"/>
                                        <p:tgtEl>
                                          <p:spTgt spid="92"/>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7" fill="hold">
                                  <p:stCondLst>
                                    <p:cond delay="0"/>
                                  </p:stCondLst>
                                  <p:iterate type="el" backwards="0">
                                    <p:tmAbs val="0"/>
                                  </p:iterate>
                                  <p:childTnLst>
                                    <p:set>
                                      <p:cBhvr>
                                        <p:cTn id="32" fill="hold"/>
                                        <p:tgtEl>
                                          <p:spTgt spid="90"/>
                                        </p:tgtEl>
                                        <p:attrNameLst>
                                          <p:attrName>style.visibility</p:attrName>
                                        </p:attrNameLst>
                                      </p:cBhvr>
                                      <p:to>
                                        <p:strVal val="visible"/>
                                      </p:to>
                                    </p:set>
                                    <p:animEffect filter="fade" transition="in">
                                      <p:cBhvr>
                                        <p:cTn id="33" dur="500"/>
                                        <p:tgtEl>
                                          <p:spTgt spid="90"/>
                                        </p:tgtEl>
                                      </p:cBhvr>
                                    </p:animEffect>
                                  </p:childTnLst>
                                </p:cTn>
                              </p:par>
                            </p:childTnLst>
                          </p:cTn>
                        </p:par>
                        <p:par>
                          <p:cTn id="34" fill="hold">
                            <p:stCondLst>
                              <p:cond delay="500"/>
                            </p:stCondLst>
                            <p:childTnLst>
                              <p:par>
                                <p:cTn id="35" presetClass="entr" nodeType="afterEffect" presetID="10" grpId="8" fill="hold">
                                  <p:stCondLst>
                                    <p:cond delay="0"/>
                                  </p:stCondLst>
                                  <p:iterate type="el" backwards="0">
                                    <p:tmAbs val="0"/>
                                  </p:iterate>
                                  <p:childTnLst>
                                    <p:set>
                                      <p:cBhvr>
                                        <p:cTn id="36" fill="hold"/>
                                        <p:tgtEl>
                                          <p:spTgt spid="87"/>
                                        </p:tgtEl>
                                        <p:attrNameLst>
                                          <p:attrName>style.visibility</p:attrName>
                                        </p:attrNameLst>
                                      </p:cBhvr>
                                      <p:to>
                                        <p:strVal val="visible"/>
                                      </p:to>
                                    </p:set>
                                    <p:animEffect filter="fade" transition="in">
                                      <p:cBhvr>
                                        <p:cTn id="37" dur="500"/>
                                        <p:tgtEl>
                                          <p:spTgt spid="87"/>
                                        </p:tgtEl>
                                      </p:cBhvr>
                                    </p:animEffect>
                                  </p:childTnLst>
                                </p:cTn>
                              </p:par>
                            </p:childTnLst>
                          </p:cTn>
                        </p:par>
                        <p:par>
                          <p:cTn id="38" fill="hold">
                            <p:stCondLst>
                              <p:cond delay="1000"/>
                            </p:stCondLst>
                            <p:childTnLst>
                              <p:par>
                                <p:cTn id="39" presetClass="entr" nodeType="afterEffect" presetID="10" grpId="9" fill="hold">
                                  <p:stCondLst>
                                    <p:cond delay="0"/>
                                  </p:stCondLst>
                                  <p:iterate type="el" backwards="0">
                                    <p:tmAbs val="0"/>
                                  </p:iterate>
                                  <p:childTnLst>
                                    <p:set>
                                      <p:cBhvr>
                                        <p:cTn id="40" fill="hold"/>
                                        <p:tgtEl>
                                          <p:spTgt spid="93"/>
                                        </p:tgtEl>
                                        <p:attrNameLst>
                                          <p:attrName>style.visibility</p:attrName>
                                        </p:attrNameLst>
                                      </p:cBhvr>
                                      <p:to>
                                        <p:strVal val="visible"/>
                                      </p:to>
                                    </p:set>
                                    <p:animEffect filter="fade" transition="in">
                                      <p:cBhvr>
                                        <p:cTn id="41" dur="5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 grpId="2"/>
      <p:bldP build="whole" bldLvl="1" animBg="1" rev="0" advAuto="0" spid="93" grpId="9"/>
      <p:bldP build="whole" bldLvl="1" animBg="1" rev="0" advAuto="0" spid="91" grpId="3"/>
      <p:bldP build="whole" bldLvl="1" animBg="1" rev="0" advAuto="0" spid="88" grpId="1"/>
      <p:bldP build="whole" bldLvl="1" animBg="1" rev="0" advAuto="0" spid="90" grpId="7"/>
      <p:bldP build="whole" bldLvl="1" animBg="1" rev="0" advAuto="0" spid="89" grpId="4"/>
      <p:bldP build="whole" bldLvl="1" animBg="1" rev="0" advAuto="0" spid="92" grpId="6"/>
      <p:bldP build="whole" bldLvl="1" animBg="1" rev="0" advAuto="0" spid="86" grpId="5"/>
      <p:bldP build="whole" bldLvl="1" animBg="1" rev="0" advAuto="0" spid="87" grpId="8"/>
    </p:bldLst>
  </p:timing>
</p:sld>
</file>

<file path=ppt/theme/theme1.xml><?xml version="1.0" encoding="utf-8"?>
<a:theme xmlns:a="http://schemas.openxmlformats.org/drawingml/2006/main" xmlns:r="http://schemas.openxmlformats.org/officeDocument/2006/relationships" name="PowerPoint_UL">
  <a:themeElements>
    <a:clrScheme name="PowerPoint_UL">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PowerPoint_UL">
      <a:majorFont>
        <a:latin typeface="Times Roman"/>
        <a:ea typeface="Times Roman"/>
        <a:cs typeface="Times Roman"/>
      </a:majorFont>
      <a:minorFont>
        <a:latin typeface="Helvetica"/>
        <a:ea typeface="Helvetica"/>
        <a:cs typeface="Helvetica"/>
      </a:minorFont>
    </a:fontScheme>
    <a:fmtScheme name="PowerPoint_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owerPoint_UL">
  <a:themeElements>
    <a:clrScheme name="PowerPoint_UL">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PowerPoint_UL">
      <a:majorFont>
        <a:latin typeface="Times Roman"/>
        <a:ea typeface="Times Roman"/>
        <a:cs typeface="Times Roman"/>
      </a:majorFont>
      <a:minorFont>
        <a:latin typeface="Helvetica"/>
        <a:ea typeface="Helvetica"/>
        <a:cs typeface="Helvetica"/>
      </a:minorFont>
    </a:fontScheme>
    <a:fmtScheme name="PowerPoint_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